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7"/>
  </p:notesMasterIdLst>
  <p:handoutMasterIdLst>
    <p:handoutMasterId r:id="rId8"/>
  </p:handoutMasterIdLst>
  <p:sldIdLst>
    <p:sldId id="256" r:id="rId2"/>
    <p:sldId id="257" r:id="rId3"/>
    <p:sldId id="258" r:id="rId4"/>
    <p:sldId id="259" r:id="rId5"/>
    <p:sldId id="260" r:id="rId6"/>
  </p:sldIdLst>
  <p:sldSz cx="6858000" cy="9906000" type="A4"/>
  <p:notesSz cx="6889750" cy="10018713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D9D9D9"/>
    <a:srgbClr val="0166A5"/>
    <a:srgbClr val="006DC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799B23B-EC83-4686-B30A-512413B5E67A}" styleName="밝은 스타일 3 - 강조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2D5ABB26-0587-4C30-8999-92F81FD0307C}" styleName="스타일 없음, 눈금 없음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스타일 없음, 표 눈금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7342" autoAdjust="0"/>
    <p:restoredTop sz="94660"/>
  </p:normalViewPr>
  <p:slideViewPr>
    <p:cSldViewPr snapToGrid="0">
      <p:cViewPr varScale="1">
        <p:scale>
          <a:sx n="62" d="100"/>
          <a:sy n="62" d="100"/>
        </p:scale>
        <p:origin x="2875" y="53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85983" cy="502765"/>
          </a:xfrm>
          <a:prstGeom prst="rect">
            <a:avLst/>
          </a:prstGeom>
        </p:spPr>
        <p:txBody>
          <a:bodyPr vert="horz" lIns="91696" tIns="45848" rIns="91696" bIns="45848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quarter" idx="1"/>
          </p:nvPr>
        </p:nvSpPr>
        <p:spPr>
          <a:xfrm>
            <a:off x="3902175" y="0"/>
            <a:ext cx="2985983" cy="502765"/>
          </a:xfrm>
          <a:prstGeom prst="rect">
            <a:avLst/>
          </a:prstGeom>
        </p:spPr>
        <p:txBody>
          <a:bodyPr vert="horz" lIns="91696" tIns="45848" rIns="91696" bIns="45848" rtlCol="0"/>
          <a:lstStyle>
            <a:lvl1pPr algn="r">
              <a:defRPr sz="1200"/>
            </a:lvl1pPr>
          </a:lstStyle>
          <a:p>
            <a:fld id="{6C03F17B-2A89-43A2-9EA1-29DF655E3AE7}" type="datetimeFigureOut">
              <a:rPr lang="ko-KR" altLang="en-US" smtClean="0"/>
              <a:t>2024-03-06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2"/>
          </p:nvPr>
        </p:nvSpPr>
        <p:spPr>
          <a:xfrm>
            <a:off x="1" y="9515948"/>
            <a:ext cx="2985983" cy="502765"/>
          </a:xfrm>
          <a:prstGeom prst="rect">
            <a:avLst/>
          </a:prstGeom>
        </p:spPr>
        <p:txBody>
          <a:bodyPr vert="horz" lIns="91696" tIns="45848" rIns="91696" bIns="45848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3"/>
          </p:nvPr>
        </p:nvSpPr>
        <p:spPr>
          <a:xfrm>
            <a:off x="3902175" y="9515948"/>
            <a:ext cx="2985983" cy="502765"/>
          </a:xfrm>
          <a:prstGeom prst="rect">
            <a:avLst/>
          </a:prstGeom>
        </p:spPr>
        <p:txBody>
          <a:bodyPr vert="horz" lIns="91696" tIns="45848" rIns="91696" bIns="45848" rtlCol="0" anchor="b"/>
          <a:lstStyle>
            <a:lvl1pPr algn="r">
              <a:defRPr sz="1200"/>
            </a:lvl1pPr>
          </a:lstStyle>
          <a:p>
            <a:fld id="{E4B500AB-6F1F-4064-8498-5D090634690E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488562953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85983" cy="502765"/>
          </a:xfrm>
          <a:prstGeom prst="rect">
            <a:avLst/>
          </a:prstGeom>
        </p:spPr>
        <p:txBody>
          <a:bodyPr vert="horz" lIns="91696" tIns="45848" rIns="91696" bIns="45848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902175" y="0"/>
            <a:ext cx="2985983" cy="502765"/>
          </a:xfrm>
          <a:prstGeom prst="rect">
            <a:avLst/>
          </a:prstGeom>
        </p:spPr>
        <p:txBody>
          <a:bodyPr vert="horz" lIns="91696" tIns="45848" rIns="91696" bIns="45848" rtlCol="0"/>
          <a:lstStyle>
            <a:lvl1pPr algn="r">
              <a:defRPr sz="1200"/>
            </a:lvl1pPr>
          </a:lstStyle>
          <a:p>
            <a:fld id="{674C1DB7-F25F-4602-A7BE-6A4ECD9C96C6}" type="datetimeFigureOut">
              <a:rPr lang="ko-KR" altLang="en-US" smtClean="0"/>
              <a:t>2024-03-06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2274888" y="1252538"/>
            <a:ext cx="2339975" cy="33797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696" tIns="45848" rIns="91696" bIns="45848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8338" y="4820819"/>
            <a:ext cx="5513075" cy="3945753"/>
          </a:xfrm>
          <a:prstGeom prst="rect">
            <a:avLst/>
          </a:prstGeom>
        </p:spPr>
        <p:txBody>
          <a:bodyPr vert="horz" lIns="91696" tIns="45848" rIns="91696" bIns="45848" rtlCol="0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1" y="9515948"/>
            <a:ext cx="2985983" cy="502765"/>
          </a:xfrm>
          <a:prstGeom prst="rect">
            <a:avLst/>
          </a:prstGeom>
        </p:spPr>
        <p:txBody>
          <a:bodyPr vert="horz" lIns="91696" tIns="45848" rIns="91696" bIns="45848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902175" y="9515948"/>
            <a:ext cx="2985983" cy="502765"/>
          </a:xfrm>
          <a:prstGeom prst="rect">
            <a:avLst/>
          </a:prstGeom>
        </p:spPr>
        <p:txBody>
          <a:bodyPr vert="horz" lIns="91696" tIns="45848" rIns="91696" bIns="45848" rtlCol="0" anchor="b"/>
          <a:lstStyle>
            <a:lvl1pPr algn="r">
              <a:defRPr sz="1200"/>
            </a:lvl1pPr>
          </a:lstStyle>
          <a:p>
            <a:fld id="{4ABB31D9-E486-47EA-8195-BC6B119B98E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523616558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0576016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621191"/>
            <a:ext cx="5829300" cy="3448756"/>
          </a:xfrm>
          <a:prstGeom prst="rect">
            <a:avLst/>
          </a:prstGeom>
        </p:spPr>
        <p:txBody>
          <a:bodyPr anchor="b"/>
          <a:lstStyle>
            <a:lvl1pPr algn="ctr">
              <a:defRPr sz="4154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5202944"/>
            <a:ext cx="5143500" cy="2391656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62"/>
            </a:lvl1pPr>
            <a:lvl2pPr marL="316520" indent="0" algn="ctr">
              <a:buNone/>
              <a:defRPr sz="1385"/>
            </a:lvl2pPr>
            <a:lvl3pPr marL="633039" indent="0" algn="ctr">
              <a:buNone/>
              <a:defRPr sz="1246"/>
            </a:lvl3pPr>
            <a:lvl4pPr marL="949559" indent="0" algn="ctr">
              <a:buNone/>
              <a:defRPr sz="1108"/>
            </a:lvl4pPr>
            <a:lvl5pPr marL="1266078" indent="0" algn="ctr">
              <a:buNone/>
              <a:defRPr sz="1108"/>
            </a:lvl5pPr>
            <a:lvl6pPr marL="1582598" indent="0" algn="ctr">
              <a:buNone/>
              <a:defRPr sz="1108"/>
            </a:lvl6pPr>
            <a:lvl7pPr marL="1899117" indent="0" algn="ctr">
              <a:buNone/>
              <a:defRPr sz="1108"/>
            </a:lvl7pPr>
            <a:lvl8pPr marL="2215637" indent="0" algn="ctr">
              <a:buNone/>
              <a:defRPr sz="1108"/>
            </a:lvl8pPr>
            <a:lvl9pPr marL="2532156" indent="0" algn="ctr">
              <a:buNone/>
              <a:defRPr sz="1108"/>
            </a:lvl9pPr>
          </a:lstStyle>
          <a:p>
            <a:r>
              <a:rPr lang="ko-KR" altLang="en-US" smtClean="0"/>
              <a:t>마스터 부제목 스타일 편집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1488" y="9181398"/>
            <a:ext cx="1543050" cy="527403"/>
          </a:xfrm>
          <a:prstGeom prst="rect">
            <a:avLst/>
          </a:prstGeom>
        </p:spPr>
        <p:txBody>
          <a:bodyPr/>
          <a:lstStyle/>
          <a:p>
            <a:fld id="{A087FDEA-CC19-4420-8430-16B498C67284}" type="datetime1">
              <a:rPr lang="ko-KR" altLang="en-US" smtClean="0"/>
              <a:t>2024-03-06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271713" y="9181398"/>
            <a:ext cx="2314575" cy="527403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843463" y="9181398"/>
            <a:ext cx="1543050" cy="527403"/>
          </a:xfrm>
          <a:prstGeom prst="rect">
            <a:avLst/>
          </a:prstGeom>
        </p:spPr>
        <p:txBody>
          <a:bodyPr/>
          <a:lstStyle/>
          <a:p>
            <a:fld id="{78994CEA-57B9-4A9A-ABE0-8332717CB4E6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9508267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1488" y="527406"/>
            <a:ext cx="5915025" cy="1914702"/>
          </a:xfrm>
          <a:prstGeom prst="rect">
            <a:avLst/>
          </a:prstGeo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2637014"/>
            <a:ext cx="5915025" cy="6285266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1488" y="9181398"/>
            <a:ext cx="1543050" cy="527403"/>
          </a:xfrm>
          <a:prstGeom prst="rect">
            <a:avLst/>
          </a:prstGeom>
        </p:spPr>
        <p:txBody>
          <a:bodyPr/>
          <a:lstStyle/>
          <a:p>
            <a:fld id="{48023083-5B1E-4438-B8CF-F69AA1217CDD}" type="datetime1">
              <a:rPr lang="ko-KR" altLang="en-US" smtClean="0"/>
              <a:t>2024-03-06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271713" y="9181398"/>
            <a:ext cx="2314575" cy="527403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843463" y="9181398"/>
            <a:ext cx="1543050" cy="527403"/>
          </a:xfrm>
          <a:prstGeom prst="rect">
            <a:avLst/>
          </a:prstGeom>
        </p:spPr>
        <p:txBody>
          <a:bodyPr/>
          <a:lstStyle/>
          <a:p>
            <a:fld id="{78994CEA-57B9-4A9A-ABE0-8332717CB4E6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2520290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527403"/>
            <a:ext cx="1478756" cy="8394877"/>
          </a:xfrm>
          <a:prstGeom prst="rect">
            <a:avLst/>
          </a:prstGeo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527403"/>
            <a:ext cx="4350544" cy="8394877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1488" y="9181398"/>
            <a:ext cx="1543050" cy="527403"/>
          </a:xfrm>
          <a:prstGeom prst="rect">
            <a:avLst/>
          </a:prstGeom>
        </p:spPr>
        <p:txBody>
          <a:bodyPr/>
          <a:lstStyle/>
          <a:p>
            <a:fld id="{BCD87A06-6998-4608-BFEA-3FF92FD32050}" type="datetime1">
              <a:rPr lang="ko-KR" altLang="en-US" smtClean="0"/>
              <a:t>2024-03-06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271713" y="9181398"/>
            <a:ext cx="2314575" cy="527403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843463" y="9181398"/>
            <a:ext cx="1543050" cy="527403"/>
          </a:xfrm>
          <a:prstGeom prst="rect">
            <a:avLst/>
          </a:prstGeom>
        </p:spPr>
        <p:txBody>
          <a:bodyPr/>
          <a:lstStyle/>
          <a:p>
            <a:fld id="{78994CEA-57B9-4A9A-ABE0-8332717CB4E6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1800485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1488" y="527406"/>
            <a:ext cx="5915025" cy="1914702"/>
          </a:xfrm>
          <a:prstGeom prst="rect">
            <a:avLst/>
          </a:prstGeo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1488" y="2637014"/>
            <a:ext cx="5915025" cy="628526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1488" y="9181398"/>
            <a:ext cx="1543050" cy="527403"/>
          </a:xfrm>
          <a:prstGeom prst="rect">
            <a:avLst/>
          </a:prstGeom>
        </p:spPr>
        <p:txBody>
          <a:bodyPr/>
          <a:lstStyle/>
          <a:p>
            <a:fld id="{A91ADDD9-4FEB-4A82-8AF8-48B630D90786}" type="datetime1">
              <a:rPr lang="ko-KR" altLang="en-US" smtClean="0"/>
              <a:t>2024-03-06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271713" y="9181398"/>
            <a:ext cx="2314575" cy="527403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843463" y="9181398"/>
            <a:ext cx="1543050" cy="527403"/>
          </a:xfrm>
          <a:prstGeom prst="rect">
            <a:avLst/>
          </a:prstGeom>
        </p:spPr>
        <p:txBody>
          <a:bodyPr/>
          <a:lstStyle/>
          <a:p>
            <a:fld id="{78994CEA-57B9-4A9A-ABE0-8332717CB4E6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4475036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7" y="2469625"/>
            <a:ext cx="5915025" cy="4120620"/>
          </a:xfrm>
          <a:prstGeom prst="rect">
            <a:avLst/>
          </a:prstGeom>
        </p:spPr>
        <p:txBody>
          <a:bodyPr anchor="b"/>
          <a:lstStyle>
            <a:lvl1pPr>
              <a:defRPr sz="4154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7" y="6629228"/>
            <a:ext cx="5915025" cy="216693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62">
                <a:solidFill>
                  <a:schemeClr val="tx1"/>
                </a:solidFill>
              </a:defRPr>
            </a:lvl1pPr>
            <a:lvl2pPr marL="316520" indent="0">
              <a:buNone/>
              <a:defRPr sz="1385">
                <a:solidFill>
                  <a:schemeClr val="tx1">
                    <a:tint val="75000"/>
                  </a:schemeClr>
                </a:solidFill>
              </a:defRPr>
            </a:lvl2pPr>
            <a:lvl3pPr marL="633039" indent="0">
              <a:buNone/>
              <a:defRPr sz="1246">
                <a:solidFill>
                  <a:schemeClr val="tx1">
                    <a:tint val="75000"/>
                  </a:schemeClr>
                </a:solidFill>
              </a:defRPr>
            </a:lvl3pPr>
            <a:lvl4pPr marL="949559" indent="0">
              <a:buNone/>
              <a:defRPr sz="1108">
                <a:solidFill>
                  <a:schemeClr val="tx1">
                    <a:tint val="75000"/>
                  </a:schemeClr>
                </a:solidFill>
              </a:defRPr>
            </a:lvl4pPr>
            <a:lvl5pPr marL="1266078" indent="0">
              <a:buNone/>
              <a:defRPr sz="1108">
                <a:solidFill>
                  <a:schemeClr val="tx1">
                    <a:tint val="75000"/>
                  </a:schemeClr>
                </a:solidFill>
              </a:defRPr>
            </a:lvl5pPr>
            <a:lvl6pPr marL="1582598" indent="0">
              <a:buNone/>
              <a:defRPr sz="1108">
                <a:solidFill>
                  <a:schemeClr val="tx1">
                    <a:tint val="75000"/>
                  </a:schemeClr>
                </a:solidFill>
              </a:defRPr>
            </a:lvl6pPr>
            <a:lvl7pPr marL="1899117" indent="0">
              <a:buNone/>
              <a:defRPr sz="1108">
                <a:solidFill>
                  <a:schemeClr val="tx1">
                    <a:tint val="75000"/>
                  </a:schemeClr>
                </a:solidFill>
              </a:defRPr>
            </a:lvl7pPr>
            <a:lvl8pPr marL="2215637" indent="0">
              <a:buNone/>
              <a:defRPr sz="1108">
                <a:solidFill>
                  <a:schemeClr val="tx1">
                    <a:tint val="75000"/>
                  </a:schemeClr>
                </a:solidFill>
              </a:defRPr>
            </a:lvl8pPr>
            <a:lvl9pPr marL="2532156" indent="0">
              <a:buNone/>
              <a:defRPr sz="1108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1488" y="9181398"/>
            <a:ext cx="1543050" cy="527403"/>
          </a:xfrm>
          <a:prstGeom prst="rect">
            <a:avLst/>
          </a:prstGeom>
        </p:spPr>
        <p:txBody>
          <a:bodyPr/>
          <a:lstStyle/>
          <a:p>
            <a:fld id="{A279FD8B-2565-458D-9872-56F8003ACA41}" type="datetime1">
              <a:rPr lang="ko-KR" altLang="en-US" smtClean="0"/>
              <a:t>2024-03-06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271713" y="9181398"/>
            <a:ext cx="2314575" cy="527403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843463" y="9181398"/>
            <a:ext cx="1543050" cy="527403"/>
          </a:xfrm>
          <a:prstGeom prst="rect">
            <a:avLst/>
          </a:prstGeom>
        </p:spPr>
        <p:txBody>
          <a:bodyPr/>
          <a:lstStyle/>
          <a:p>
            <a:fld id="{78994CEA-57B9-4A9A-ABE0-8332717CB4E6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5549616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1488" y="527406"/>
            <a:ext cx="5915025" cy="1914702"/>
          </a:xfrm>
          <a:prstGeom prst="rect">
            <a:avLst/>
          </a:prstGeo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637014"/>
            <a:ext cx="2914650" cy="628526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637014"/>
            <a:ext cx="2914650" cy="628526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71488" y="9181398"/>
            <a:ext cx="1543050" cy="527403"/>
          </a:xfrm>
          <a:prstGeom prst="rect">
            <a:avLst/>
          </a:prstGeom>
        </p:spPr>
        <p:txBody>
          <a:bodyPr/>
          <a:lstStyle/>
          <a:p>
            <a:fld id="{A9BE99A1-7E51-42AC-B13E-34EED55BB0A6}" type="datetime1">
              <a:rPr lang="ko-KR" altLang="en-US" smtClean="0"/>
              <a:t>2024-03-06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71713" y="9181398"/>
            <a:ext cx="2314575" cy="527403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843463" y="9181398"/>
            <a:ext cx="1543050" cy="527403"/>
          </a:xfrm>
          <a:prstGeom prst="rect">
            <a:avLst/>
          </a:prstGeom>
        </p:spPr>
        <p:txBody>
          <a:bodyPr/>
          <a:lstStyle/>
          <a:p>
            <a:fld id="{78994CEA-57B9-4A9A-ABE0-8332717CB4E6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8425097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527406"/>
            <a:ext cx="5915025" cy="1914702"/>
          </a:xfrm>
          <a:prstGeom prst="rect">
            <a:avLst/>
          </a:prstGeo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2" y="2428347"/>
            <a:ext cx="2901255" cy="1190095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662" b="1"/>
            </a:lvl1pPr>
            <a:lvl2pPr marL="316520" indent="0">
              <a:buNone/>
              <a:defRPr sz="1385" b="1"/>
            </a:lvl2pPr>
            <a:lvl3pPr marL="633039" indent="0">
              <a:buNone/>
              <a:defRPr sz="1246" b="1"/>
            </a:lvl3pPr>
            <a:lvl4pPr marL="949559" indent="0">
              <a:buNone/>
              <a:defRPr sz="1108" b="1"/>
            </a:lvl4pPr>
            <a:lvl5pPr marL="1266078" indent="0">
              <a:buNone/>
              <a:defRPr sz="1108" b="1"/>
            </a:lvl5pPr>
            <a:lvl6pPr marL="1582598" indent="0">
              <a:buNone/>
              <a:defRPr sz="1108" b="1"/>
            </a:lvl6pPr>
            <a:lvl7pPr marL="1899117" indent="0">
              <a:buNone/>
              <a:defRPr sz="1108" b="1"/>
            </a:lvl7pPr>
            <a:lvl8pPr marL="2215637" indent="0">
              <a:buNone/>
              <a:defRPr sz="1108" b="1"/>
            </a:lvl8pPr>
            <a:lvl9pPr marL="2532156" indent="0">
              <a:buNone/>
              <a:defRPr sz="1108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2" y="3618442"/>
            <a:ext cx="2901255" cy="532218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428347"/>
            <a:ext cx="2915543" cy="1190095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662" b="1"/>
            </a:lvl1pPr>
            <a:lvl2pPr marL="316520" indent="0">
              <a:buNone/>
              <a:defRPr sz="1385" b="1"/>
            </a:lvl2pPr>
            <a:lvl3pPr marL="633039" indent="0">
              <a:buNone/>
              <a:defRPr sz="1246" b="1"/>
            </a:lvl3pPr>
            <a:lvl4pPr marL="949559" indent="0">
              <a:buNone/>
              <a:defRPr sz="1108" b="1"/>
            </a:lvl4pPr>
            <a:lvl5pPr marL="1266078" indent="0">
              <a:buNone/>
              <a:defRPr sz="1108" b="1"/>
            </a:lvl5pPr>
            <a:lvl6pPr marL="1582598" indent="0">
              <a:buNone/>
              <a:defRPr sz="1108" b="1"/>
            </a:lvl6pPr>
            <a:lvl7pPr marL="1899117" indent="0">
              <a:buNone/>
              <a:defRPr sz="1108" b="1"/>
            </a:lvl7pPr>
            <a:lvl8pPr marL="2215637" indent="0">
              <a:buNone/>
              <a:defRPr sz="1108" b="1"/>
            </a:lvl8pPr>
            <a:lvl9pPr marL="2532156" indent="0">
              <a:buNone/>
              <a:defRPr sz="1108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618442"/>
            <a:ext cx="2915543" cy="532218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71488" y="9181398"/>
            <a:ext cx="1543050" cy="527403"/>
          </a:xfrm>
          <a:prstGeom prst="rect">
            <a:avLst/>
          </a:prstGeom>
        </p:spPr>
        <p:txBody>
          <a:bodyPr/>
          <a:lstStyle/>
          <a:p>
            <a:fld id="{3245B61E-2360-4FFE-AA63-949D275EDAEE}" type="datetime1">
              <a:rPr lang="ko-KR" altLang="en-US" smtClean="0"/>
              <a:t>2024-03-06</a:t>
            </a:fld>
            <a:endParaRPr lang="ko-KR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2271713" y="9181398"/>
            <a:ext cx="2314575" cy="527403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4843463" y="9181398"/>
            <a:ext cx="1543050" cy="527403"/>
          </a:xfrm>
          <a:prstGeom prst="rect">
            <a:avLst/>
          </a:prstGeom>
        </p:spPr>
        <p:txBody>
          <a:bodyPr/>
          <a:lstStyle/>
          <a:p>
            <a:fld id="{78994CEA-57B9-4A9A-ABE0-8332717CB4E6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058985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1488" y="527406"/>
            <a:ext cx="5915025" cy="1914702"/>
          </a:xfrm>
          <a:prstGeom prst="rect">
            <a:avLst/>
          </a:prstGeo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71488" y="9181398"/>
            <a:ext cx="1543050" cy="527403"/>
          </a:xfrm>
          <a:prstGeom prst="rect">
            <a:avLst/>
          </a:prstGeom>
        </p:spPr>
        <p:txBody>
          <a:bodyPr/>
          <a:lstStyle/>
          <a:p>
            <a:fld id="{56713927-0B14-48E0-AAAC-D3E7F7186F44}" type="datetime1">
              <a:rPr lang="ko-KR" altLang="en-US" smtClean="0"/>
              <a:t>2024-03-06</a:t>
            </a:fld>
            <a:endParaRPr lang="ko-KR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271713" y="9181398"/>
            <a:ext cx="2314575" cy="527403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4843463" y="9181398"/>
            <a:ext cx="1543050" cy="527403"/>
          </a:xfrm>
          <a:prstGeom prst="rect">
            <a:avLst/>
          </a:prstGeom>
        </p:spPr>
        <p:txBody>
          <a:bodyPr/>
          <a:lstStyle/>
          <a:p>
            <a:fld id="{78994CEA-57B9-4A9A-ABE0-8332717CB4E6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937927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71488" y="9181398"/>
            <a:ext cx="1543050" cy="527403"/>
          </a:xfrm>
          <a:prstGeom prst="rect">
            <a:avLst/>
          </a:prstGeom>
        </p:spPr>
        <p:txBody>
          <a:bodyPr/>
          <a:lstStyle/>
          <a:p>
            <a:fld id="{4CDE9B89-B6A2-463B-953C-51EF9B430A34}" type="datetime1">
              <a:rPr lang="ko-KR" altLang="en-US" smtClean="0"/>
              <a:t>2024-03-06</a:t>
            </a:fld>
            <a:endParaRPr lang="ko-KR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2271713" y="9181398"/>
            <a:ext cx="2314575" cy="527403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843463" y="9181398"/>
            <a:ext cx="1543050" cy="527403"/>
          </a:xfrm>
          <a:prstGeom prst="rect">
            <a:avLst/>
          </a:prstGeom>
        </p:spPr>
        <p:txBody>
          <a:bodyPr/>
          <a:lstStyle/>
          <a:p>
            <a:fld id="{78994CEA-57B9-4A9A-ABE0-8332717CB4E6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4534195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  <a:prstGeom prst="rect">
            <a:avLst/>
          </a:prstGeom>
        </p:spPr>
        <p:txBody>
          <a:bodyPr anchor="b"/>
          <a:lstStyle>
            <a:lvl1pPr>
              <a:defRPr sz="2215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426284"/>
            <a:ext cx="3471863" cy="7039681"/>
          </a:xfrm>
          <a:prstGeom prst="rect">
            <a:avLst/>
          </a:prstGeom>
        </p:spPr>
        <p:txBody>
          <a:bodyPr/>
          <a:lstStyle>
            <a:lvl1pPr>
              <a:defRPr sz="2215"/>
            </a:lvl1pPr>
            <a:lvl2pPr>
              <a:defRPr sz="1938"/>
            </a:lvl2pPr>
            <a:lvl3pPr>
              <a:defRPr sz="1662"/>
            </a:lvl3pPr>
            <a:lvl4pPr>
              <a:defRPr sz="1385"/>
            </a:lvl4pPr>
            <a:lvl5pPr>
              <a:defRPr sz="1385"/>
            </a:lvl5pPr>
            <a:lvl6pPr>
              <a:defRPr sz="1385"/>
            </a:lvl6pPr>
            <a:lvl7pPr>
              <a:defRPr sz="1385"/>
            </a:lvl7pPr>
            <a:lvl8pPr>
              <a:defRPr sz="1385"/>
            </a:lvl8pPr>
            <a:lvl9pPr>
              <a:defRPr sz="1385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108"/>
            </a:lvl1pPr>
            <a:lvl2pPr marL="316520" indent="0">
              <a:buNone/>
              <a:defRPr sz="969"/>
            </a:lvl2pPr>
            <a:lvl3pPr marL="633039" indent="0">
              <a:buNone/>
              <a:defRPr sz="831"/>
            </a:lvl3pPr>
            <a:lvl4pPr marL="949559" indent="0">
              <a:buNone/>
              <a:defRPr sz="692"/>
            </a:lvl4pPr>
            <a:lvl5pPr marL="1266078" indent="0">
              <a:buNone/>
              <a:defRPr sz="692"/>
            </a:lvl5pPr>
            <a:lvl6pPr marL="1582598" indent="0">
              <a:buNone/>
              <a:defRPr sz="692"/>
            </a:lvl6pPr>
            <a:lvl7pPr marL="1899117" indent="0">
              <a:buNone/>
              <a:defRPr sz="692"/>
            </a:lvl7pPr>
            <a:lvl8pPr marL="2215637" indent="0">
              <a:buNone/>
              <a:defRPr sz="692"/>
            </a:lvl8pPr>
            <a:lvl9pPr marL="2532156" indent="0">
              <a:buNone/>
              <a:defRPr sz="692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71488" y="9181398"/>
            <a:ext cx="1543050" cy="527403"/>
          </a:xfrm>
          <a:prstGeom prst="rect">
            <a:avLst/>
          </a:prstGeom>
        </p:spPr>
        <p:txBody>
          <a:bodyPr/>
          <a:lstStyle/>
          <a:p>
            <a:fld id="{5EFFF1AF-341F-4E9B-855E-C06AB40A6EDA}" type="datetime1">
              <a:rPr lang="ko-KR" altLang="en-US" smtClean="0"/>
              <a:t>2024-03-06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71713" y="9181398"/>
            <a:ext cx="2314575" cy="527403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843463" y="9181398"/>
            <a:ext cx="1543050" cy="527403"/>
          </a:xfrm>
          <a:prstGeom prst="rect">
            <a:avLst/>
          </a:prstGeom>
        </p:spPr>
        <p:txBody>
          <a:bodyPr/>
          <a:lstStyle/>
          <a:p>
            <a:fld id="{78994CEA-57B9-4A9A-ABE0-8332717CB4E6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5281983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  <a:prstGeom prst="rect">
            <a:avLst/>
          </a:prstGeom>
        </p:spPr>
        <p:txBody>
          <a:bodyPr anchor="b"/>
          <a:lstStyle>
            <a:lvl1pPr>
              <a:defRPr sz="2215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426284"/>
            <a:ext cx="3471863" cy="7039681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2215"/>
            </a:lvl1pPr>
            <a:lvl2pPr marL="316520" indent="0">
              <a:buNone/>
              <a:defRPr sz="1938"/>
            </a:lvl2pPr>
            <a:lvl3pPr marL="633039" indent="0">
              <a:buNone/>
              <a:defRPr sz="1662"/>
            </a:lvl3pPr>
            <a:lvl4pPr marL="949559" indent="0">
              <a:buNone/>
              <a:defRPr sz="1385"/>
            </a:lvl4pPr>
            <a:lvl5pPr marL="1266078" indent="0">
              <a:buNone/>
              <a:defRPr sz="1385"/>
            </a:lvl5pPr>
            <a:lvl6pPr marL="1582598" indent="0">
              <a:buNone/>
              <a:defRPr sz="1385"/>
            </a:lvl6pPr>
            <a:lvl7pPr marL="1899117" indent="0">
              <a:buNone/>
              <a:defRPr sz="1385"/>
            </a:lvl7pPr>
            <a:lvl8pPr marL="2215637" indent="0">
              <a:buNone/>
              <a:defRPr sz="1385"/>
            </a:lvl8pPr>
            <a:lvl9pPr marL="2532156" indent="0">
              <a:buNone/>
              <a:defRPr sz="1385"/>
            </a:lvl9pPr>
          </a:lstStyle>
          <a:p>
            <a:r>
              <a:rPr lang="ko-KR" altLang="en-US" smtClean="0"/>
              <a:t>그림을 추가하려면 아이콘을 클릭하십시오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108"/>
            </a:lvl1pPr>
            <a:lvl2pPr marL="316520" indent="0">
              <a:buNone/>
              <a:defRPr sz="969"/>
            </a:lvl2pPr>
            <a:lvl3pPr marL="633039" indent="0">
              <a:buNone/>
              <a:defRPr sz="831"/>
            </a:lvl3pPr>
            <a:lvl4pPr marL="949559" indent="0">
              <a:buNone/>
              <a:defRPr sz="692"/>
            </a:lvl4pPr>
            <a:lvl5pPr marL="1266078" indent="0">
              <a:buNone/>
              <a:defRPr sz="692"/>
            </a:lvl5pPr>
            <a:lvl6pPr marL="1582598" indent="0">
              <a:buNone/>
              <a:defRPr sz="692"/>
            </a:lvl6pPr>
            <a:lvl7pPr marL="1899117" indent="0">
              <a:buNone/>
              <a:defRPr sz="692"/>
            </a:lvl7pPr>
            <a:lvl8pPr marL="2215637" indent="0">
              <a:buNone/>
              <a:defRPr sz="692"/>
            </a:lvl8pPr>
            <a:lvl9pPr marL="2532156" indent="0">
              <a:buNone/>
              <a:defRPr sz="692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71488" y="9181398"/>
            <a:ext cx="1543050" cy="527403"/>
          </a:xfrm>
          <a:prstGeom prst="rect">
            <a:avLst/>
          </a:prstGeom>
        </p:spPr>
        <p:txBody>
          <a:bodyPr/>
          <a:lstStyle/>
          <a:p>
            <a:fld id="{64637F5F-1E82-4598-98F2-4554F0B7C2D7}" type="datetime1">
              <a:rPr lang="ko-KR" altLang="en-US" smtClean="0"/>
              <a:t>2024-03-06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71713" y="9181398"/>
            <a:ext cx="2314575" cy="527403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843463" y="9181398"/>
            <a:ext cx="1543050" cy="527403"/>
          </a:xfrm>
          <a:prstGeom prst="rect">
            <a:avLst/>
          </a:prstGeom>
        </p:spPr>
        <p:txBody>
          <a:bodyPr/>
          <a:lstStyle/>
          <a:p>
            <a:fld id="{78994CEA-57B9-4A9A-ABE0-8332717CB4E6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5971425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 userDrawn="1"/>
        </p:nvSpPr>
        <p:spPr>
          <a:xfrm>
            <a:off x="4922092" y="77194"/>
            <a:ext cx="1938351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000" smtClean="0">
                <a:solidFill>
                  <a:schemeClr val="bg1">
                    <a:lumMod val="65000"/>
                  </a:schemeClr>
                </a:solidFill>
                <a:latin typeface="+mj-lt"/>
              </a:rPr>
              <a:t>WITree Industrial Wireless Leader</a:t>
            </a:r>
            <a:endParaRPr lang="ko-KR" altLang="en-US" sz="1000">
              <a:solidFill>
                <a:schemeClr val="bg1">
                  <a:lumMod val="65000"/>
                </a:schemeClr>
              </a:solidFill>
              <a:latin typeface="+mj-lt"/>
            </a:endParaRPr>
          </a:p>
        </p:txBody>
      </p:sp>
      <p:cxnSp>
        <p:nvCxnSpPr>
          <p:cNvPr id="9" name="직선 연결선 8"/>
          <p:cNvCxnSpPr/>
          <p:nvPr userDrawn="1"/>
        </p:nvCxnSpPr>
        <p:spPr>
          <a:xfrm>
            <a:off x="5009765" y="281585"/>
            <a:ext cx="1746000" cy="0"/>
          </a:xfrm>
          <a:prstGeom prst="line">
            <a:avLst/>
          </a:prstGeom>
          <a:ln w="12700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직선 연결선 10"/>
          <p:cNvCxnSpPr/>
          <p:nvPr userDrawn="1"/>
        </p:nvCxnSpPr>
        <p:spPr>
          <a:xfrm>
            <a:off x="5401819" y="236404"/>
            <a:ext cx="0" cy="47569"/>
          </a:xfrm>
          <a:prstGeom prst="line">
            <a:avLst/>
          </a:prstGeom>
          <a:ln w="12700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직선 연결선 12"/>
          <p:cNvCxnSpPr/>
          <p:nvPr userDrawn="1"/>
        </p:nvCxnSpPr>
        <p:spPr>
          <a:xfrm>
            <a:off x="0" y="9520584"/>
            <a:ext cx="6840000" cy="0"/>
          </a:xfrm>
          <a:prstGeom prst="line">
            <a:avLst/>
          </a:prstGeom>
          <a:ln w="12700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 userDrawn="1"/>
        </p:nvSpPr>
        <p:spPr>
          <a:xfrm>
            <a:off x="1394036" y="9558900"/>
            <a:ext cx="544596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ko-KR" altLang="en-US" sz="800" b="0" i="0" kern="1200" smtClean="0">
                <a:solidFill>
                  <a:schemeClr val="bg1">
                    <a:lumMod val="65000"/>
                  </a:schemeClr>
                </a:solidFill>
                <a:effectLst/>
                <a:latin typeface="-윤고딕320" panose="02030504000101010101" pitchFamily="18" charset="-127"/>
                <a:ea typeface="-윤고딕320" panose="02030504000101010101" pitchFamily="18" charset="-127"/>
                <a:cs typeface="+mn-cs"/>
              </a:rPr>
              <a:t>경기도 용인시 기흥구 구성로 </a:t>
            </a:r>
            <a:r>
              <a:rPr lang="en-US" altLang="ko-KR" sz="800" b="0" i="0" kern="1200" smtClean="0">
                <a:solidFill>
                  <a:schemeClr val="bg1">
                    <a:lumMod val="65000"/>
                  </a:schemeClr>
                </a:solidFill>
                <a:effectLst/>
                <a:latin typeface="-윤고딕320" panose="02030504000101010101" pitchFamily="18" charset="-127"/>
                <a:ea typeface="-윤고딕320" panose="02030504000101010101" pitchFamily="18" charset="-127"/>
                <a:cs typeface="+mn-cs"/>
              </a:rPr>
              <a:t>357, </a:t>
            </a:r>
            <a:r>
              <a:rPr lang="ko-KR" altLang="en-US" sz="800" b="0" i="0" kern="1200" smtClean="0">
                <a:solidFill>
                  <a:schemeClr val="bg1">
                    <a:lumMod val="65000"/>
                  </a:schemeClr>
                </a:solidFill>
                <a:effectLst/>
                <a:latin typeface="-윤고딕320" panose="02030504000101010101" pitchFamily="18" charset="-127"/>
                <a:ea typeface="-윤고딕320" panose="02030504000101010101" pitchFamily="18" charset="-127"/>
                <a:cs typeface="+mn-cs"/>
              </a:rPr>
              <a:t>용인테크노밸리 </a:t>
            </a:r>
            <a:r>
              <a:rPr lang="en-US" altLang="ko-KR" sz="800" b="0" i="0" kern="1200" smtClean="0">
                <a:solidFill>
                  <a:schemeClr val="bg1">
                    <a:lumMod val="65000"/>
                  </a:schemeClr>
                </a:solidFill>
                <a:effectLst/>
                <a:latin typeface="-윤고딕320" panose="02030504000101010101" pitchFamily="18" charset="-127"/>
                <a:ea typeface="-윤고딕320" panose="02030504000101010101" pitchFamily="18" charset="-127"/>
                <a:cs typeface="+mn-cs"/>
              </a:rPr>
              <a:t>C</a:t>
            </a:r>
            <a:r>
              <a:rPr lang="ko-KR" altLang="en-US" sz="800" b="0" i="0" kern="1200" smtClean="0">
                <a:solidFill>
                  <a:schemeClr val="bg1">
                    <a:lumMod val="65000"/>
                  </a:schemeClr>
                </a:solidFill>
                <a:effectLst/>
                <a:latin typeface="-윤고딕320" panose="02030504000101010101" pitchFamily="18" charset="-127"/>
                <a:ea typeface="-윤고딕320" panose="02030504000101010101" pitchFamily="18" charset="-127"/>
                <a:cs typeface="+mn-cs"/>
              </a:rPr>
              <a:t>동 </a:t>
            </a:r>
            <a:r>
              <a:rPr lang="en-US" altLang="ko-KR" sz="800" b="0" i="0" kern="1200" smtClean="0">
                <a:solidFill>
                  <a:schemeClr val="bg1">
                    <a:lumMod val="65000"/>
                  </a:schemeClr>
                </a:solidFill>
                <a:effectLst/>
                <a:latin typeface="-윤고딕320" panose="02030504000101010101" pitchFamily="18" charset="-127"/>
                <a:ea typeface="-윤고딕320" panose="02030504000101010101" pitchFamily="18" charset="-127"/>
                <a:cs typeface="+mn-cs"/>
              </a:rPr>
              <a:t>707</a:t>
            </a:r>
            <a:r>
              <a:rPr lang="ko-KR" altLang="en-US" sz="800" b="0" i="0" kern="1200" smtClean="0">
                <a:solidFill>
                  <a:schemeClr val="bg1">
                    <a:lumMod val="65000"/>
                  </a:schemeClr>
                </a:solidFill>
                <a:effectLst/>
                <a:latin typeface="-윤고딕320" panose="02030504000101010101" pitchFamily="18" charset="-127"/>
                <a:ea typeface="-윤고딕320" panose="02030504000101010101" pitchFamily="18" charset="-127"/>
                <a:cs typeface="+mn-cs"/>
              </a:rPr>
              <a:t>호 </a:t>
            </a:r>
            <a:r>
              <a:rPr lang="en-US" altLang="ko-KR" sz="800" b="0" i="0" kern="1200" smtClean="0">
                <a:solidFill>
                  <a:schemeClr val="bg1">
                    <a:lumMod val="65000"/>
                  </a:schemeClr>
                </a:solidFill>
                <a:effectLst/>
                <a:latin typeface="-윤고딕320" panose="02030504000101010101" pitchFamily="18" charset="-127"/>
                <a:ea typeface="-윤고딕320" panose="02030504000101010101" pitchFamily="18" charset="-127"/>
                <a:cs typeface="+mn-cs"/>
              </a:rPr>
              <a:t>(</a:t>
            </a:r>
            <a:r>
              <a:rPr lang="ko-KR" altLang="en-US" sz="800" b="0" i="0" kern="1200" smtClean="0">
                <a:solidFill>
                  <a:schemeClr val="bg1">
                    <a:lumMod val="65000"/>
                  </a:schemeClr>
                </a:solidFill>
                <a:effectLst/>
                <a:latin typeface="-윤고딕320" panose="02030504000101010101" pitchFamily="18" charset="-127"/>
                <a:ea typeface="-윤고딕320" panose="02030504000101010101" pitchFamily="18" charset="-127"/>
                <a:cs typeface="+mn-cs"/>
              </a:rPr>
              <a:t>주</a:t>
            </a:r>
            <a:r>
              <a:rPr lang="en-US" altLang="ko-KR" sz="800" b="0" i="0" kern="1200" smtClean="0">
                <a:solidFill>
                  <a:schemeClr val="bg1">
                    <a:lumMod val="65000"/>
                  </a:schemeClr>
                </a:solidFill>
                <a:effectLst/>
                <a:latin typeface="-윤고딕320" panose="02030504000101010101" pitchFamily="18" charset="-127"/>
                <a:ea typeface="-윤고딕320" panose="02030504000101010101" pitchFamily="18" charset="-127"/>
                <a:cs typeface="+mn-cs"/>
              </a:rPr>
              <a:t>)</a:t>
            </a:r>
            <a:r>
              <a:rPr lang="ko-KR" altLang="en-US" sz="800" b="0" i="0" kern="1200" smtClean="0">
                <a:solidFill>
                  <a:schemeClr val="bg1">
                    <a:lumMod val="65000"/>
                  </a:schemeClr>
                </a:solidFill>
                <a:effectLst/>
                <a:latin typeface="-윤고딕320" panose="02030504000101010101" pitchFamily="18" charset="-127"/>
                <a:ea typeface="-윤고딕320" panose="02030504000101010101" pitchFamily="18" charset="-127"/>
                <a:cs typeface="+mn-cs"/>
              </a:rPr>
              <a:t>와이트리   </a:t>
            </a:r>
            <a:r>
              <a:rPr lang="en-US" altLang="ko-KR" sz="800" smtClean="0">
                <a:solidFill>
                  <a:schemeClr val="bg1">
                    <a:lumMod val="65000"/>
                  </a:schemeClr>
                </a:solidFill>
                <a:latin typeface="-윤고딕320" panose="02030504000101010101" pitchFamily="18" charset="-127"/>
                <a:ea typeface="-윤고딕320" panose="02030504000101010101" pitchFamily="18" charset="-127"/>
              </a:rPr>
              <a:t>T : 031-215-2263 / F : 031-624-2260</a:t>
            </a:r>
          </a:p>
          <a:p>
            <a:pPr algn="just"/>
            <a:r>
              <a:rPr lang="en-US" altLang="ko-KR" sz="800" smtClean="0">
                <a:solidFill>
                  <a:schemeClr val="bg1">
                    <a:lumMod val="65000"/>
                  </a:schemeClr>
                </a:solidFill>
                <a:latin typeface="-윤고딕320" panose="02030504000101010101" pitchFamily="18" charset="-127"/>
                <a:ea typeface="-윤고딕320" panose="02030504000101010101" pitchFamily="18" charset="-127"/>
              </a:rPr>
              <a:t>www.witree.co.kr</a:t>
            </a:r>
            <a:r>
              <a:rPr lang="en-US" altLang="ko-KR" sz="800" baseline="0" smtClean="0">
                <a:solidFill>
                  <a:schemeClr val="bg1">
                    <a:lumMod val="65000"/>
                  </a:schemeClr>
                </a:solidFill>
                <a:latin typeface="-윤고딕320" panose="02030504000101010101" pitchFamily="18" charset="-127"/>
                <a:ea typeface="-윤고딕320" panose="02030504000101010101" pitchFamily="18" charset="-127"/>
              </a:rPr>
              <a:t>   info@witree.co.kr</a:t>
            </a:r>
            <a:endParaRPr lang="ko-KR" altLang="en-US" sz="800">
              <a:solidFill>
                <a:schemeClr val="bg1">
                  <a:lumMod val="65000"/>
                </a:schemeClr>
              </a:solidFill>
              <a:latin typeface="-윤고딕320" panose="02030504000101010101" pitchFamily="18" charset="-127"/>
              <a:ea typeface="-윤고딕320" panose="02030504000101010101" pitchFamily="18" charset="-127"/>
            </a:endParaRPr>
          </a:p>
        </p:txBody>
      </p:sp>
      <p:pic>
        <p:nvPicPr>
          <p:cNvPr id="4" name="그림 3"/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124359" y="9582713"/>
            <a:ext cx="1005338" cy="263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25283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sldNum="0" hdr="0" ftr="0" dt="0"/>
  <p:txStyles>
    <p:titleStyle>
      <a:lvl1pPr algn="l" defTabSz="633039" rtl="0" eaLnBrk="1" latinLnBrk="1" hangingPunct="1">
        <a:lnSpc>
          <a:spcPct val="90000"/>
        </a:lnSpc>
        <a:spcBef>
          <a:spcPct val="0"/>
        </a:spcBef>
        <a:buNone/>
        <a:defRPr sz="3046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58260" indent="-158260" algn="l" defTabSz="633039" rtl="0" eaLnBrk="1" latinLnBrk="1" hangingPunct="1">
        <a:lnSpc>
          <a:spcPct val="90000"/>
        </a:lnSpc>
        <a:spcBef>
          <a:spcPts val="692"/>
        </a:spcBef>
        <a:buFont typeface="Arial" panose="020B0604020202020204" pitchFamily="34" charset="0"/>
        <a:buChar char="•"/>
        <a:defRPr sz="1938" kern="1200">
          <a:solidFill>
            <a:schemeClr val="tx1"/>
          </a:solidFill>
          <a:latin typeface="+mn-lt"/>
          <a:ea typeface="+mn-ea"/>
          <a:cs typeface="+mn-cs"/>
        </a:defRPr>
      </a:lvl1pPr>
      <a:lvl2pPr marL="474779" indent="-158260" algn="l" defTabSz="633039" rtl="0" eaLnBrk="1" latinLnBrk="1" hangingPunct="1">
        <a:lnSpc>
          <a:spcPct val="90000"/>
        </a:lnSpc>
        <a:spcBef>
          <a:spcPts val="346"/>
        </a:spcBef>
        <a:buFont typeface="Arial" panose="020B0604020202020204" pitchFamily="34" charset="0"/>
        <a:buChar char="•"/>
        <a:defRPr sz="1662" kern="1200">
          <a:solidFill>
            <a:schemeClr val="tx1"/>
          </a:solidFill>
          <a:latin typeface="+mn-lt"/>
          <a:ea typeface="+mn-ea"/>
          <a:cs typeface="+mn-cs"/>
        </a:defRPr>
      </a:lvl2pPr>
      <a:lvl3pPr marL="791299" indent="-158260" algn="l" defTabSz="633039" rtl="0" eaLnBrk="1" latinLnBrk="1" hangingPunct="1">
        <a:lnSpc>
          <a:spcPct val="90000"/>
        </a:lnSpc>
        <a:spcBef>
          <a:spcPts val="346"/>
        </a:spcBef>
        <a:buFont typeface="Arial" panose="020B0604020202020204" pitchFamily="34" charset="0"/>
        <a:buChar char="•"/>
        <a:defRPr sz="1385" kern="1200">
          <a:solidFill>
            <a:schemeClr val="tx1"/>
          </a:solidFill>
          <a:latin typeface="+mn-lt"/>
          <a:ea typeface="+mn-ea"/>
          <a:cs typeface="+mn-cs"/>
        </a:defRPr>
      </a:lvl3pPr>
      <a:lvl4pPr marL="1107818" indent="-158260" algn="l" defTabSz="633039" rtl="0" eaLnBrk="1" latinLnBrk="1" hangingPunct="1">
        <a:lnSpc>
          <a:spcPct val="90000"/>
        </a:lnSpc>
        <a:spcBef>
          <a:spcPts val="346"/>
        </a:spcBef>
        <a:buFont typeface="Arial" panose="020B0604020202020204" pitchFamily="34" charset="0"/>
        <a:buChar char="•"/>
        <a:defRPr sz="1246" kern="1200">
          <a:solidFill>
            <a:schemeClr val="tx1"/>
          </a:solidFill>
          <a:latin typeface="+mn-lt"/>
          <a:ea typeface="+mn-ea"/>
          <a:cs typeface="+mn-cs"/>
        </a:defRPr>
      </a:lvl4pPr>
      <a:lvl5pPr marL="1424338" indent="-158260" algn="l" defTabSz="633039" rtl="0" eaLnBrk="1" latinLnBrk="1" hangingPunct="1">
        <a:lnSpc>
          <a:spcPct val="90000"/>
        </a:lnSpc>
        <a:spcBef>
          <a:spcPts val="346"/>
        </a:spcBef>
        <a:buFont typeface="Arial" panose="020B0604020202020204" pitchFamily="34" charset="0"/>
        <a:buChar char="•"/>
        <a:defRPr sz="1246" kern="1200">
          <a:solidFill>
            <a:schemeClr val="tx1"/>
          </a:solidFill>
          <a:latin typeface="+mn-lt"/>
          <a:ea typeface="+mn-ea"/>
          <a:cs typeface="+mn-cs"/>
        </a:defRPr>
      </a:lvl5pPr>
      <a:lvl6pPr marL="1740858" indent="-158260" algn="l" defTabSz="633039" rtl="0" eaLnBrk="1" latinLnBrk="1" hangingPunct="1">
        <a:lnSpc>
          <a:spcPct val="90000"/>
        </a:lnSpc>
        <a:spcBef>
          <a:spcPts val="346"/>
        </a:spcBef>
        <a:buFont typeface="Arial" panose="020B0604020202020204" pitchFamily="34" charset="0"/>
        <a:buChar char="•"/>
        <a:defRPr sz="1246" kern="1200">
          <a:solidFill>
            <a:schemeClr val="tx1"/>
          </a:solidFill>
          <a:latin typeface="+mn-lt"/>
          <a:ea typeface="+mn-ea"/>
          <a:cs typeface="+mn-cs"/>
        </a:defRPr>
      </a:lvl6pPr>
      <a:lvl7pPr marL="2057377" indent="-158260" algn="l" defTabSz="633039" rtl="0" eaLnBrk="1" latinLnBrk="1" hangingPunct="1">
        <a:lnSpc>
          <a:spcPct val="90000"/>
        </a:lnSpc>
        <a:spcBef>
          <a:spcPts val="346"/>
        </a:spcBef>
        <a:buFont typeface="Arial" panose="020B0604020202020204" pitchFamily="34" charset="0"/>
        <a:buChar char="•"/>
        <a:defRPr sz="1246" kern="1200">
          <a:solidFill>
            <a:schemeClr val="tx1"/>
          </a:solidFill>
          <a:latin typeface="+mn-lt"/>
          <a:ea typeface="+mn-ea"/>
          <a:cs typeface="+mn-cs"/>
        </a:defRPr>
      </a:lvl7pPr>
      <a:lvl8pPr marL="2373897" indent="-158260" algn="l" defTabSz="633039" rtl="0" eaLnBrk="1" latinLnBrk="1" hangingPunct="1">
        <a:lnSpc>
          <a:spcPct val="90000"/>
        </a:lnSpc>
        <a:spcBef>
          <a:spcPts val="346"/>
        </a:spcBef>
        <a:buFont typeface="Arial" panose="020B0604020202020204" pitchFamily="34" charset="0"/>
        <a:buChar char="•"/>
        <a:defRPr sz="1246" kern="1200">
          <a:solidFill>
            <a:schemeClr val="tx1"/>
          </a:solidFill>
          <a:latin typeface="+mn-lt"/>
          <a:ea typeface="+mn-ea"/>
          <a:cs typeface="+mn-cs"/>
        </a:defRPr>
      </a:lvl8pPr>
      <a:lvl9pPr marL="2690416" indent="-158260" algn="l" defTabSz="633039" rtl="0" eaLnBrk="1" latinLnBrk="1" hangingPunct="1">
        <a:lnSpc>
          <a:spcPct val="90000"/>
        </a:lnSpc>
        <a:spcBef>
          <a:spcPts val="346"/>
        </a:spcBef>
        <a:buFont typeface="Arial" panose="020B0604020202020204" pitchFamily="34" charset="0"/>
        <a:buChar char="•"/>
        <a:defRPr sz="1246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33039" rtl="0" eaLnBrk="1" latinLnBrk="1" hangingPunct="1">
        <a:defRPr sz="1246" kern="1200">
          <a:solidFill>
            <a:schemeClr val="tx1"/>
          </a:solidFill>
          <a:latin typeface="+mn-lt"/>
          <a:ea typeface="+mn-ea"/>
          <a:cs typeface="+mn-cs"/>
        </a:defRPr>
      </a:lvl1pPr>
      <a:lvl2pPr marL="316520" algn="l" defTabSz="633039" rtl="0" eaLnBrk="1" latinLnBrk="1" hangingPunct="1">
        <a:defRPr sz="1246" kern="1200">
          <a:solidFill>
            <a:schemeClr val="tx1"/>
          </a:solidFill>
          <a:latin typeface="+mn-lt"/>
          <a:ea typeface="+mn-ea"/>
          <a:cs typeface="+mn-cs"/>
        </a:defRPr>
      </a:lvl2pPr>
      <a:lvl3pPr marL="633039" algn="l" defTabSz="633039" rtl="0" eaLnBrk="1" latinLnBrk="1" hangingPunct="1">
        <a:defRPr sz="1246" kern="1200">
          <a:solidFill>
            <a:schemeClr val="tx1"/>
          </a:solidFill>
          <a:latin typeface="+mn-lt"/>
          <a:ea typeface="+mn-ea"/>
          <a:cs typeface="+mn-cs"/>
        </a:defRPr>
      </a:lvl3pPr>
      <a:lvl4pPr marL="949559" algn="l" defTabSz="633039" rtl="0" eaLnBrk="1" latinLnBrk="1" hangingPunct="1">
        <a:defRPr sz="1246" kern="1200">
          <a:solidFill>
            <a:schemeClr val="tx1"/>
          </a:solidFill>
          <a:latin typeface="+mn-lt"/>
          <a:ea typeface="+mn-ea"/>
          <a:cs typeface="+mn-cs"/>
        </a:defRPr>
      </a:lvl4pPr>
      <a:lvl5pPr marL="1266078" algn="l" defTabSz="633039" rtl="0" eaLnBrk="1" latinLnBrk="1" hangingPunct="1">
        <a:defRPr sz="1246" kern="1200">
          <a:solidFill>
            <a:schemeClr val="tx1"/>
          </a:solidFill>
          <a:latin typeface="+mn-lt"/>
          <a:ea typeface="+mn-ea"/>
          <a:cs typeface="+mn-cs"/>
        </a:defRPr>
      </a:lvl5pPr>
      <a:lvl6pPr marL="1582598" algn="l" defTabSz="633039" rtl="0" eaLnBrk="1" latinLnBrk="1" hangingPunct="1">
        <a:defRPr sz="1246" kern="1200">
          <a:solidFill>
            <a:schemeClr val="tx1"/>
          </a:solidFill>
          <a:latin typeface="+mn-lt"/>
          <a:ea typeface="+mn-ea"/>
          <a:cs typeface="+mn-cs"/>
        </a:defRPr>
      </a:lvl6pPr>
      <a:lvl7pPr marL="1899117" algn="l" defTabSz="633039" rtl="0" eaLnBrk="1" latinLnBrk="1" hangingPunct="1">
        <a:defRPr sz="1246" kern="1200">
          <a:solidFill>
            <a:schemeClr val="tx1"/>
          </a:solidFill>
          <a:latin typeface="+mn-lt"/>
          <a:ea typeface="+mn-ea"/>
          <a:cs typeface="+mn-cs"/>
        </a:defRPr>
      </a:lvl7pPr>
      <a:lvl8pPr marL="2215637" algn="l" defTabSz="633039" rtl="0" eaLnBrk="1" latinLnBrk="1" hangingPunct="1">
        <a:defRPr sz="1246" kern="1200">
          <a:solidFill>
            <a:schemeClr val="tx1"/>
          </a:solidFill>
          <a:latin typeface="+mn-lt"/>
          <a:ea typeface="+mn-ea"/>
          <a:cs typeface="+mn-cs"/>
        </a:defRPr>
      </a:lvl8pPr>
      <a:lvl9pPr marL="2532156" algn="l" defTabSz="633039" rtl="0" eaLnBrk="1" latinLnBrk="1" hangingPunct="1">
        <a:defRPr sz="1246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jpe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213756" y="332512"/>
            <a:ext cx="137088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3200" b="1" smtClean="0">
                <a:solidFill>
                  <a:srgbClr val="0166A5"/>
                </a:solidFill>
              </a:rPr>
              <a:t>AirLink</a:t>
            </a:r>
            <a:endParaRPr lang="ko-KR" altLang="en-US" sz="3200" b="1">
              <a:solidFill>
                <a:srgbClr val="0166A5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13756" y="855023"/>
            <a:ext cx="399545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600" smtClean="0"/>
              <a:t>Compact industrial WiFi access point &amp; bridge</a:t>
            </a:r>
            <a:endParaRPr lang="ko-KR" altLang="en-US" sz="1600"/>
          </a:p>
        </p:txBody>
      </p:sp>
      <p:pic>
        <p:nvPicPr>
          <p:cNvPr id="12" name="그림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6" y="1571846"/>
            <a:ext cx="3519377" cy="2346251"/>
          </a:xfrm>
          <a:prstGeom prst="rect">
            <a:avLst/>
          </a:prstGeom>
        </p:spPr>
      </p:pic>
      <p:sp>
        <p:nvSpPr>
          <p:cNvPr id="13" name="직사각형 12"/>
          <p:cNvSpPr/>
          <p:nvPr/>
        </p:nvSpPr>
        <p:spPr>
          <a:xfrm>
            <a:off x="3523143" y="1444523"/>
            <a:ext cx="3172932" cy="2257204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30000"/>
              </a:lnSpc>
            </a:pPr>
            <a:r>
              <a:rPr lang="en-US" altLang="ko-KR" sz="1050" smtClean="0">
                <a:solidFill>
                  <a:schemeClr val="tx1"/>
                </a:solidFill>
                <a:latin typeface="-윤고딕320" panose="02030504000101010101" pitchFamily="18" charset="-127"/>
                <a:ea typeface="-윤고딕320" panose="02030504000101010101" pitchFamily="18" charset="-127"/>
              </a:rPr>
              <a:t>▪  All-in-one : AP/client/repeater/Mesh/router</a:t>
            </a:r>
          </a:p>
          <a:p>
            <a:pPr>
              <a:lnSpc>
                <a:spcPct val="130000"/>
              </a:lnSpc>
            </a:pPr>
            <a:r>
              <a:rPr lang="en-US" altLang="ko-KR" sz="1050" smtClean="0">
                <a:solidFill>
                  <a:schemeClr val="tx1"/>
                </a:solidFill>
                <a:latin typeface="-윤고딕320" panose="02030504000101010101" pitchFamily="18" charset="-127"/>
                <a:ea typeface="-윤고딕320" panose="02030504000101010101" pitchFamily="18" charset="-127"/>
              </a:rPr>
              <a:t>▪  Fast Roaming ( </a:t>
            </a:r>
            <a:r>
              <a:rPr lang="ko-KR" altLang="en-US" sz="1050" smtClean="0">
                <a:solidFill>
                  <a:schemeClr val="tx1"/>
                </a:solidFill>
                <a:latin typeface="-윤고딕320" panose="02030504000101010101" pitchFamily="18" charset="-127"/>
                <a:ea typeface="-윤고딕320" panose="02030504000101010101" pitchFamily="18" charset="-127"/>
              </a:rPr>
              <a:t>＜</a:t>
            </a:r>
            <a:r>
              <a:rPr lang="en-US" altLang="ko-KR" sz="1050" smtClean="0">
                <a:solidFill>
                  <a:schemeClr val="tx1"/>
                </a:solidFill>
                <a:latin typeface="-윤고딕320" panose="02030504000101010101" pitchFamily="18" charset="-127"/>
                <a:ea typeface="-윤고딕320" panose="02030504000101010101" pitchFamily="18" charset="-127"/>
              </a:rPr>
              <a:t> 30ms )</a:t>
            </a:r>
          </a:p>
          <a:p>
            <a:pPr>
              <a:lnSpc>
                <a:spcPct val="130000"/>
              </a:lnSpc>
            </a:pPr>
            <a:r>
              <a:rPr lang="en-US" altLang="ko-KR" sz="1050" smtClean="0">
                <a:solidFill>
                  <a:schemeClr val="tx1"/>
                </a:solidFill>
                <a:latin typeface="-윤고딕320" panose="02030504000101010101" pitchFamily="18" charset="-127"/>
                <a:ea typeface="-윤고딕320" panose="02030504000101010101" pitchFamily="18" charset="-127"/>
              </a:rPr>
              <a:t>▪  WiFi 802.11a/b/g/n (MIMO 2T2R), </a:t>
            </a:r>
            <a:r>
              <a:rPr lang="ko-KR" altLang="en-US" sz="1050" smtClean="0">
                <a:solidFill>
                  <a:schemeClr val="tx1"/>
                </a:solidFill>
                <a:latin typeface="-윤고딕320" panose="02030504000101010101" pitchFamily="18" charset="-127"/>
                <a:ea typeface="-윤고딕320" panose="02030504000101010101" pitchFamily="18" charset="-127"/>
              </a:rPr>
              <a:t>최고 </a:t>
            </a:r>
            <a:r>
              <a:rPr lang="en-US" altLang="ko-KR" sz="1050" smtClean="0">
                <a:solidFill>
                  <a:schemeClr val="tx1"/>
                </a:solidFill>
                <a:latin typeface="-윤고딕320" panose="02030504000101010101" pitchFamily="18" charset="-127"/>
                <a:ea typeface="-윤고딕320" panose="02030504000101010101" pitchFamily="18" charset="-127"/>
              </a:rPr>
              <a:t>300</a:t>
            </a:r>
          </a:p>
          <a:p>
            <a:pPr>
              <a:lnSpc>
                <a:spcPct val="130000"/>
              </a:lnSpc>
            </a:pPr>
            <a:r>
              <a:rPr lang="en-US" altLang="ko-KR" sz="1050">
                <a:solidFill>
                  <a:schemeClr val="tx1"/>
                </a:solidFill>
                <a:latin typeface="-윤고딕320" panose="02030504000101010101" pitchFamily="18" charset="-127"/>
                <a:ea typeface="-윤고딕320" panose="02030504000101010101" pitchFamily="18" charset="-127"/>
              </a:rPr>
              <a:t> </a:t>
            </a:r>
            <a:r>
              <a:rPr lang="en-US" altLang="ko-KR" sz="1050" smtClean="0">
                <a:solidFill>
                  <a:schemeClr val="tx1"/>
                </a:solidFill>
                <a:latin typeface="-윤고딕320" panose="02030504000101010101" pitchFamily="18" charset="-127"/>
                <a:ea typeface="-윤고딕320" panose="02030504000101010101" pitchFamily="18" charset="-127"/>
              </a:rPr>
              <a:t>  Mbps </a:t>
            </a:r>
            <a:r>
              <a:rPr lang="ko-KR" altLang="en-US" sz="1050" smtClean="0">
                <a:solidFill>
                  <a:schemeClr val="tx1"/>
                </a:solidFill>
                <a:latin typeface="-윤고딕320" panose="02030504000101010101" pitchFamily="18" charset="-127"/>
                <a:ea typeface="-윤고딕320" panose="02030504000101010101" pitchFamily="18" charset="-127"/>
              </a:rPr>
              <a:t>무선속도</a:t>
            </a:r>
            <a:r>
              <a:rPr lang="en-US" altLang="ko-KR" sz="1050" smtClean="0">
                <a:solidFill>
                  <a:schemeClr val="tx1"/>
                </a:solidFill>
                <a:latin typeface="-윤고딕320" panose="02030504000101010101" pitchFamily="18" charset="-127"/>
                <a:ea typeface="-윤고딕320" panose="02030504000101010101" pitchFamily="18" charset="-127"/>
              </a:rPr>
              <a:t>, 2.4/5 GHz</a:t>
            </a:r>
          </a:p>
          <a:p>
            <a:pPr>
              <a:lnSpc>
                <a:spcPct val="130000"/>
              </a:lnSpc>
            </a:pPr>
            <a:r>
              <a:rPr lang="en-US" altLang="ko-KR" sz="1050" smtClean="0">
                <a:solidFill>
                  <a:schemeClr val="tx1"/>
                </a:solidFill>
                <a:latin typeface="-윤고딕320" panose="02030504000101010101" pitchFamily="18" charset="-127"/>
                <a:ea typeface="-윤고딕320" panose="02030504000101010101" pitchFamily="18" charset="-127"/>
              </a:rPr>
              <a:t>▪  10/100/1000 RJ45 Ethernet</a:t>
            </a:r>
          </a:p>
          <a:p>
            <a:pPr>
              <a:lnSpc>
                <a:spcPct val="130000"/>
              </a:lnSpc>
            </a:pPr>
            <a:r>
              <a:rPr lang="en-US" altLang="ko-KR" sz="1050" smtClean="0">
                <a:solidFill>
                  <a:schemeClr val="tx1"/>
                </a:solidFill>
                <a:latin typeface="-윤고딕320" panose="02030504000101010101" pitchFamily="18" charset="-127"/>
                <a:ea typeface="-윤고딕320" panose="02030504000101010101" pitchFamily="18" charset="-127"/>
              </a:rPr>
              <a:t>▪  </a:t>
            </a:r>
            <a:r>
              <a:rPr lang="ko-KR" altLang="en-US" sz="1050" smtClean="0">
                <a:solidFill>
                  <a:schemeClr val="tx1"/>
                </a:solidFill>
                <a:latin typeface="-윤고딕320" panose="02030504000101010101" pitchFamily="18" charset="-127"/>
                <a:ea typeface="-윤고딕320" panose="02030504000101010101" pitchFamily="18" charset="-127"/>
              </a:rPr>
              <a:t>향상된 보안기능 </a:t>
            </a:r>
            <a:r>
              <a:rPr lang="en-US" altLang="ko-KR" sz="1050">
                <a:solidFill>
                  <a:schemeClr val="tx1"/>
                </a:solidFill>
                <a:latin typeface="-윤고딕320" panose="02030504000101010101" pitchFamily="18" charset="-127"/>
                <a:ea typeface="-윤고딕320" panose="02030504000101010101" pitchFamily="18" charset="-127"/>
              </a:rPr>
              <a:t>: Firewall</a:t>
            </a:r>
            <a:r>
              <a:rPr lang="en-US" altLang="ko-KR" sz="1050" smtClean="0">
                <a:solidFill>
                  <a:schemeClr val="tx1"/>
                </a:solidFill>
                <a:latin typeface="-윤고딕320" panose="02030504000101010101" pitchFamily="18" charset="-127"/>
                <a:ea typeface="-윤고딕320" panose="02030504000101010101" pitchFamily="18" charset="-127"/>
              </a:rPr>
              <a:t>, MAC </a:t>
            </a:r>
            <a:r>
              <a:rPr lang="en-US" altLang="ko-KR" sz="1050">
                <a:solidFill>
                  <a:schemeClr val="tx1"/>
                </a:solidFill>
                <a:latin typeface="-윤고딕320" panose="02030504000101010101" pitchFamily="18" charset="-127"/>
                <a:ea typeface="-윤고딕320" panose="02030504000101010101" pitchFamily="18" charset="-127"/>
              </a:rPr>
              <a:t>filtering, </a:t>
            </a:r>
            <a:endParaRPr lang="en-US" altLang="ko-KR" sz="1050" smtClean="0">
              <a:solidFill>
                <a:schemeClr val="tx1"/>
              </a:solidFill>
              <a:latin typeface="-윤고딕320" panose="02030504000101010101" pitchFamily="18" charset="-127"/>
              <a:ea typeface="-윤고딕320" panose="02030504000101010101" pitchFamily="18" charset="-127"/>
            </a:endParaRPr>
          </a:p>
          <a:p>
            <a:pPr>
              <a:lnSpc>
                <a:spcPct val="130000"/>
              </a:lnSpc>
            </a:pPr>
            <a:r>
              <a:rPr lang="en-US" altLang="ko-KR" sz="1050">
                <a:solidFill>
                  <a:schemeClr val="tx1"/>
                </a:solidFill>
                <a:latin typeface="-윤고딕320" panose="02030504000101010101" pitchFamily="18" charset="-127"/>
                <a:ea typeface="-윤고딕320" panose="02030504000101010101" pitchFamily="18" charset="-127"/>
              </a:rPr>
              <a:t> </a:t>
            </a:r>
            <a:r>
              <a:rPr lang="en-US" altLang="ko-KR" sz="1050" smtClean="0">
                <a:solidFill>
                  <a:schemeClr val="tx1"/>
                </a:solidFill>
                <a:latin typeface="-윤고딕320" panose="02030504000101010101" pitchFamily="18" charset="-127"/>
                <a:ea typeface="-윤고딕320" panose="02030504000101010101" pitchFamily="18" charset="-127"/>
              </a:rPr>
              <a:t>  WPA/WPA2/WPA3, </a:t>
            </a:r>
            <a:r>
              <a:rPr lang="en-US" altLang="ko-KR" sz="1050">
                <a:solidFill>
                  <a:schemeClr val="tx1"/>
                </a:solidFill>
                <a:latin typeface="-윤고딕320" panose="02030504000101010101" pitchFamily="18" charset="-127"/>
                <a:ea typeface="-윤고딕320" panose="02030504000101010101" pitchFamily="18" charset="-127"/>
              </a:rPr>
              <a:t>WEP, PMK </a:t>
            </a:r>
            <a:r>
              <a:rPr lang="en-US" altLang="ko-KR" sz="1050" smtClean="0">
                <a:solidFill>
                  <a:schemeClr val="tx1"/>
                </a:solidFill>
                <a:latin typeface="-윤고딕320" panose="02030504000101010101" pitchFamily="18" charset="-127"/>
                <a:ea typeface="-윤고딕320" panose="02030504000101010101" pitchFamily="18" charset="-127"/>
              </a:rPr>
              <a:t>caching/OKC</a:t>
            </a:r>
          </a:p>
          <a:p>
            <a:pPr>
              <a:lnSpc>
                <a:spcPct val="130000"/>
              </a:lnSpc>
            </a:pPr>
            <a:r>
              <a:rPr lang="en-US" altLang="ko-KR" sz="1050" smtClean="0">
                <a:solidFill>
                  <a:schemeClr val="tx1"/>
                </a:solidFill>
                <a:latin typeface="-윤고딕320" panose="02030504000101010101" pitchFamily="18" charset="-127"/>
                <a:ea typeface="-윤고딕320" panose="02030504000101010101" pitchFamily="18" charset="-127"/>
              </a:rPr>
              <a:t>▪  </a:t>
            </a:r>
            <a:r>
              <a:rPr lang="ko-KR" altLang="en-US" sz="1050" smtClean="0">
                <a:solidFill>
                  <a:schemeClr val="tx1"/>
                </a:solidFill>
                <a:latin typeface="-윤고딕320" panose="02030504000101010101" pitchFamily="18" charset="-127"/>
                <a:ea typeface="-윤고딕320" panose="02030504000101010101" pitchFamily="18" charset="-127"/>
              </a:rPr>
              <a:t>설정</a:t>
            </a:r>
            <a:r>
              <a:rPr lang="en-US" altLang="ko-KR" sz="1050" smtClean="0">
                <a:solidFill>
                  <a:schemeClr val="tx1"/>
                </a:solidFill>
                <a:latin typeface="-윤고딕320" panose="02030504000101010101" pitchFamily="18" charset="-127"/>
                <a:ea typeface="-윤고딕320" panose="02030504000101010101" pitchFamily="18" charset="-127"/>
              </a:rPr>
              <a:t>/</a:t>
            </a:r>
            <a:r>
              <a:rPr lang="ko-KR" altLang="en-US" sz="1050" smtClean="0">
                <a:solidFill>
                  <a:schemeClr val="tx1"/>
                </a:solidFill>
                <a:latin typeface="-윤고딕320" panose="02030504000101010101" pitchFamily="18" charset="-127"/>
                <a:ea typeface="-윤고딕320" panose="02030504000101010101" pitchFamily="18" charset="-127"/>
              </a:rPr>
              <a:t>관리 </a:t>
            </a:r>
            <a:r>
              <a:rPr lang="en-US" altLang="ko-KR" sz="1050" smtClean="0">
                <a:solidFill>
                  <a:schemeClr val="tx1"/>
                </a:solidFill>
                <a:latin typeface="-윤고딕320" panose="02030504000101010101" pitchFamily="18" charset="-127"/>
                <a:ea typeface="-윤고딕320" panose="02030504000101010101" pitchFamily="18" charset="-127"/>
              </a:rPr>
              <a:t>: </a:t>
            </a:r>
            <a:r>
              <a:rPr lang="ko-KR" altLang="en-US" sz="1050" smtClean="0">
                <a:solidFill>
                  <a:schemeClr val="tx1"/>
                </a:solidFill>
                <a:latin typeface="-윤고딕320" panose="02030504000101010101" pitchFamily="18" charset="-127"/>
                <a:ea typeface="-윤고딕320" panose="02030504000101010101" pitchFamily="18" charset="-127"/>
              </a:rPr>
              <a:t>웹브라우저</a:t>
            </a:r>
            <a:r>
              <a:rPr lang="en-US" altLang="ko-KR" sz="1050" smtClean="0">
                <a:solidFill>
                  <a:schemeClr val="tx1"/>
                </a:solidFill>
                <a:latin typeface="-윤고딕320" panose="02030504000101010101" pitchFamily="18" charset="-127"/>
                <a:ea typeface="-윤고딕320" panose="02030504000101010101" pitchFamily="18" charset="-127"/>
              </a:rPr>
              <a:t>, WaveManager</a:t>
            </a:r>
          </a:p>
          <a:p>
            <a:pPr>
              <a:lnSpc>
                <a:spcPct val="130000"/>
              </a:lnSpc>
            </a:pPr>
            <a:r>
              <a:rPr lang="en-US" altLang="ko-KR" sz="1050" smtClean="0">
                <a:solidFill>
                  <a:schemeClr val="tx1"/>
                </a:solidFill>
                <a:latin typeface="-윤고딕320" panose="02030504000101010101" pitchFamily="18" charset="-127"/>
                <a:ea typeface="-윤고딕320" panose="02030504000101010101" pitchFamily="18" charset="-127"/>
              </a:rPr>
              <a:t>▪  +9 </a:t>
            </a:r>
            <a:r>
              <a:rPr lang="ko-KR" altLang="en-US" sz="1050" smtClean="0">
                <a:solidFill>
                  <a:schemeClr val="tx1"/>
                </a:solidFill>
                <a:latin typeface="-윤고딕320" panose="02030504000101010101" pitchFamily="18" charset="-127"/>
                <a:ea typeface="-윤고딕320" panose="02030504000101010101" pitchFamily="18" charset="-127"/>
              </a:rPr>
              <a:t>∼</a:t>
            </a:r>
            <a:r>
              <a:rPr lang="en-US" altLang="ko-KR" sz="1050" smtClean="0">
                <a:solidFill>
                  <a:schemeClr val="tx1"/>
                </a:solidFill>
                <a:latin typeface="-윤고딕320" panose="02030504000101010101" pitchFamily="18" charset="-127"/>
                <a:ea typeface="-윤고딕320" panose="02030504000101010101" pitchFamily="18" charset="-127"/>
              </a:rPr>
              <a:t> +48VDC </a:t>
            </a:r>
            <a:r>
              <a:rPr lang="ko-KR" altLang="en-US" sz="1050" smtClean="0">
                <a:solidFill>
                  <a:schemeClr val="tx1"/>
                </a:solidFill>
                <a:latin typeface="-윤고딕320" panose="02030504000101010101" pitchFamily="18" charset="-127"/>
                <a:ea typeface="-윤고딕320" panose="02030504000101010101" pitchFamily="18" charset="-127"/>
              </a:rPr>
              <a:t>전원입력</a:t>
            </a:r>
            <a:r>
              <a:rPr lang="en-US" altLang="ko-KR" sz="1050" smtClean="0">
                <a:solidFill>
                  <a:schemeClr val="tx1"/>
                </a:solidFill>
                <a:latin typeface="-윤고딕320" panose="02030504000101010101" pitchFamily="18" charset="-127"/>
                <a:ea typeface="-윤고딕320" panose="02030504000101010101" pitchFamily="18" charset="-127"/>
              </a:rPr>
              <a:t>, PoE 802.3af </a:t>
            </a:r>
            <a:r>
              <a:rPr lang="ko-KR" altLang="en-US" sz="1050" smtClean="0">
                <a:solidFill>
                  <a:schemeClr val="tx1"/>
                </a:solidFill>
                <a:latin typeface="-윤고딕320" panose="02030504000101010101" pitchFamily="18" charset="-127"/>
                <a:ea typeface="-윤고딕320" panose="02030504000101010101" pitchFamily="18" charset="-127"/>
              </a:rPr>
              <a:t>지원</a:t>
            </a:r>
            <a:endParaRPr lang="en-US" altLang="ko-KR" sz="1050" smtClean="0">
              <a:solidFill>
                <a:schemeClr val="tx1"/>
              </a:solidFill>
              <a:latin typeface="-윤고딕320" panose="02030504000101010101" pitchFamily="18" charset="-127"/>
              <a:ea typeface="-윤고딕320" panose="02030504000101010101" pitchFamily="18" charset="-127"/>
            </a:endParaRPr>
          </a:p>
        </p:txBody>
      </p:sp>
      <p:sp>
        <p:nvSpPr>
          <p:cNvPr id="18" name="직사각형 17"/>
          <p:cNvSpPr/>
          <p:nvPr/>
        </p:nvSpPr>
        <p:spPr>
          <a:xfrm>
            <a:off x="3766" y="4695825"/>
            <a:ext cx="6854234" cy="419100"/>
          </a:xfrm>
          <a:prstGeom prst="rect">
            <a:avLst/>
          </a:prstGeom>
          <a:solidFill>
            <a:srgbClr val="0166A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9" name="이등변 삼각형 18"/>
          <p:cNvSpPr/>
          <p:nvPr/>
        </p:nvSpPr>
        <p:spPr>
          <a:xfrm rot="5400000">
            <a:off x="371473" y="5005389"/>
            <a:ext cx="195265" cy="233363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0" name="TextBox 19"/>
          <p:cNvSpPr txBox="1"/>
          <p:nvPr/>
        </p:nvSpPr>
        <p:spPr>
          <a:xfrm>
            <a:off x="242331" y="4724400"/>
            <a:ext cx="13522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mtClean="0">
                <a:solidFill>
                  <a:schemeClr val="bg1"/>
                </a:solidFill>
              </a:rPr>
              <a:t>Introduction</a:t>
            </a:r>
            <a:endParaRPr lang="ko-KR" altLang="en-US">
              <a:solidFill>
                <a:schemeClr val="bg1"/>
              </a:solidFill>
            </a:endParaRPr>
          </a:p>
        </p:txBody>
      </p:sp>
      <p:sp>
        <p:nvSpPr>
          <p:cNvPr id="21" name="직사각형 20"/>
          <p:cNvSpPr/>
          <p:nvPr/>
        </p:nvSpPr>
        <p:spPr>
          <a:xfrm>
            <a:off x="109804" y="5286375"/>
            <a:ext cx="6629401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35" indent="-635" algn="just">
              <a:lnSpc>
                <a:spcPct val="150000"/>
              </a:lnSpc>
            </a:pPr>
            <a:r>
              <a:rPr lang="en-US" altLang="ko-KR" sz="1050" kern="800" spc="-10" dirty="0" err="1">
                <a:latin typeface="-윤고딕320" panose="02030504000101010101" pitchFamily="18" charset="-127"/>
                <a:ea typeface="-윤고딕320" panose="02030504000101010101" pitchFamily="18" charset="-127"/>
                <a:cs typeface="Arial" panose="020B0604020202020204" pitchFamily="34" charset="0"/>
              </a:rPr>
              <a:t>AirLink</a:t>
            </a:r>
            <a:r>
              <a:rPr lang="ko-KR" altLang="ko-KR" sz="1050" kern="800" spc="-10">
                <a:latin typeface="-윤고딕320" panose="02030504000101010101" pitchFamily="18" charset="-127"/>
                <a:ea typeface="-윤고딕320" panose="02030504000101010101" pitchFamily="18" charset="-127"/>
                <a:cs typeface="Arial" panose="020B0604020202020204" pitchFamily="34" charset="0"/>
              </a:rPr>
              <a:t>는 일반적인 산업용</a:t>
            </a:r>
            <a:r>
              <a:rPr lang="en-US" altLang="ko-KR" sz="1050" kern="800" spc="-10" dirty="0">
                <a:latin typeface="-윤고딕320" panose="02030504000101010101" pitchFamily="18" charset="-127"/>
                <a:ea typeface="-윤고딕320" panose="02030504000101010101" pitchFamily="18" charset="-127"/>
                <a:cs typeface="Arial" panose="020B0604020202020204" pitchFamily="34" charset="0"/>
              </a:rPr>
              <a:t>, </a:t>
            </a:r>
            <a:r>
              <a:rPr lang="ko-KR" altLang="ko-KR" sz="1050" kern="800" spc="-10">
                <a:latin typeface="-윤고딕320" panose="02030504000101010101" pitchFamily="18" charset="-127"/>
                <a:ea typeface="-윤고딕320" panose="02030504000101010101" pitchFamily="18" charset="-127"/>
                <a:cs typeface="Arial" panose="020B0604020202020204" pitchFamily="34" charset="0"/>
              </a:rPr>
              <a:t>빌딩자동화</a:t>
            </a:r>
            <a:r>
              <a:rPr lang="en-US" altLang="ko-KR" sz="1050" kern="800" spc="-10" dirty="0">
                <a:latin typeface="-윤고딕320" panose="02030504000101010101" pitchFamily="18" charset="-127"/>
                <a:ea typeface="-윤고딕320" panose="02030504000101010101" pitchFamily="18" charset="-127"/>
                <a:cs typeface="Arial" panose="020B0604020202020204" pitchFamily="34" charset="0"/>
              </a:rPr>
              <a:t>, </a:t>
            </a:r>
            <a:r>
              <a:rPr lang="ko-KR" altLang="ko-KR" sz="1050" kern="800" spc="-10">
                <a:latin typeface="-윤고딕320" panose="02030504000101010101" pitchFamily="18" charset="-127"/>
                <a:ea typeface="-윤고딕320" panose="02030504000101010101" pitchFamily="18" charset="-127"/>
                <a:cs typeface="Arial" panose="020B0604020202020204" pitchFamily="34" charset="0"/>
              </a:rPr>
              <a:t>공장자동화 분야의 모바일 애플리케이션 환경에 최적화된 형태로 디자인 된 제품입니다</a:t>
            </a:r>
            <a:r>
              <a:rPr lang="en-US" altLang="ko-KR" sz="1050" kern="800" spc="-10" dirty="0">
                <a:latin typeface="-윤고딕320" panose="02030504000101010101" pitchFamily="18" charset="-127"/>
                <a:ea typeface="-윤고딕320" panose="02030504000101010101" pitchFamily="18" charset="-127"/>
                <a:cs typeface="Arial" panose="020B0604020202020204" pitchFamily="34" charset="0"/>
              </a:rPr>
              <a:t>.</a:t>
            </a:r>
            <a:endParaRPr lang="ko-KR" altLang="ko-KR" sz="1050" kern="800">
              <a:latin typeface="-윤고딕320" panose="02030504000101010101" pitchFamily="18" charset="-127"/>
              <a:ea typeface="-윤고딕320" panose="02030504000101010101" pitchFamily="18" charset="-127"/>
              <a:cs typeface="Arial" panose="020B0604020202020204" pitchFamily="34" charset="0"/>
            </a:endParaRPr>
          </a:p>
          <a:p>
            <a:pPr marL="635" indent="-635" algn="just">
              <a:lnSpc>
                <a:spcPct val="150000"/>
              </a:lnSpc>
            </a:pPr>
            <a:r>
              <a:rPr lang="en-US" altLang="ko-KR" sz="1050" kern="800" spc="-10" dirty="0" err="1">
                <a:latin typeface="-윤고딕320" panose="02030504000101010101" pitchFamily="18" charset="-127"/>
                <a:ea typeface="-윤고딕320" panose="02030504000101010101" pitchFamily="18" charset="-127"/>
                <a:cs typeface="Arial" panose="020B0604020202020204" pitchFamily="34" charset="0"/>
              </a:rPr>
              <a:t>AirLink</a:t>
            </a:r>
            <a:r>
              <a:rPr lang="ko-KR" altLang="ko-KR" sz="1050" kern="800" spc="-10">
                <a:latin typeface="-윤고딕320" panose="02030504000101010101" pitchFamily="18" charset="-127"/>
                <a:ea typeface="-윤고딕320" panose="02030504000101010101" pitchFamily="18" charset="-127"/>
                <a:cs typeface="Arial" panose="020B0604020202020204" pitchFamily="34" charset="0"/>
              </a:rPr>
              <a:t>는 </a:t>
            </a:r>
            <a:r>
              <a:rPr lang="en-US" altLang="ko-KR" sz="1050" kern="800" spc="-10" dirty="0">
                <a:latin typeface="-윤고딕320" panose="02030504000101010101" pitchFamily="18" charset="-127"/>
                <a:ea typeface="-윤고딕320" panose="02030504000101010101" pitchFamily="18" charset="-127"/>
                <a:cs typeface="Arial" panose="020B0604020202020204" pitchFamily="34" charset="0"/>
              </a:rPr>
              <a:t>Access </a:t>
            </a:r>
            <a:r>
              <a:rPr lang="en-US" altLang="ko-KR" sz="1050" kern="800" spc="-10" dirty="0" smtClean="0">
                <a:latin typeface="-윤고딕320" panose="02030504000101010101" pitchFamily="18" charset="-127"/>
                <a:ea typeface="-윤고딕320" panose="02030504000101010101" pitchFamily="18" charset="-127"/>
                <a:cs typeface="Arial" panose="020B0604020202020204" pitchFamily="34" charset="0"/>
              </a:rPr>
              <a:t>Point/Client/Repeater/Router/MESH </a:t>
            </a:r>
            <a:r>
              <a:rPr lang="ko-KR" altLang="ko-KR" sz="1050" kern="800" spc="-10">
                <a:latin typeface="-윤고딕320" panose="02030504000101010101" pitchFamily="18" charset="-127"/>
                <a:ea typeface="-윤고딕320" panose="02030504000101010101" pitchFamily="18" charset="-127"/>
                <a:cs typeface="Arial" panose="020B0604020202020204" pitchFamily="34" charset="0"/>
              </a:rPr>
              <a:t>기능이 하나의 제품에서 모두 설정 가능한 올인원 다기능 제품입니다</a:t>
            </a:r>
            <a:r>
              <a:rPr lang="en-US" altLang="ko-KR" sz="1050" kern="800" spc="-10" dirty="0">
                <a:latin typeface="-윤고딕320" panose="02030504000101010101" pitchFamily="18" charset="-127"/>
                <a:ea typeface="-윤고딕320" panose="02030504000101010101" pitchFamily="18" charset="-127"/>
                <a:cs typeface="Arial" panose="020B0604020202020204" pitchFamily="34" charset="0"/>
              </a:rPr>
              <a:t>. Modbus/TCP, </a:t>
            </a:r>
            <a:r>
              <a:rPr lang="en-US" altLang="ko-KR" sz="1050" kern="800" spc="-10" dirty="0" err="1">
                <a:latin typeface="-윤고딕320" panose="02030504000101010101" pitchFamily="18" charset="-127"/>
                <a:ea typeface="-윤고딕320" panose="02030504000101010101" pitchFamily="18" charset="-127"/>
                <a:cs typeface="Arial" panose="020B0604020202020204" pitchFamily="34" charset="0"/>
              </a:rPr>
              <a:t>EtherNet</a:t>
            </a:r>
            <a:r>
              <a:rPr lang="en-US" altLang="ko-KR" sz="1050" kern="800" spc="-10" dirty="0">
                <a:latin typeface="-윤고딕320" panose="02030504000101010101" pitchFamily="18" charset="-127"/>
                <a:ea typeface="-윤고딕320" panose="02030504000101010101" pitchFamily="18" charset="-127"/>
                <a:cs typeface="Arial" panose="020B0604020202020204" pitchFamily="34" charset="0"/>
              </a:rPr>
              <a:t>/IP, Safe Ethernet, PROFINET </a:t>
            </a:r>
            <a:r>
              <a:rPr lang="ko-KR" altLang="ko-KR" sz="1050" kern="800" spc="-10">
                <a:latin typeface="-윤고딕320" panose="02030504000101010101" pitchFamily="18" charset="-127"/>
                <a:ea typeface="-윤고딕320" panose="02030504000101010101" pitchFamily="18" charset="-127"/>
                <a:cs typeface="Arial" panose="020B0604020202020204" pitchFamily="34" charset="0"/>
              </a:rPr>
              <a:t>등 모든 유형의 산업용이더넷 프로토콜을 지원합니다</a:t>
            </a:r>
            <a:r>
              <a:rPr lang="en-US" altLang="ko-KR" sz="1050" kern="800" spc="-10" dirty="0">
                <a:latin typeface="-윤고딕320" panose="02030504000101010101" pitchFamily="18" charset="-127"/>
                <a:ea typeface="-윤고딕320" panose="02030504000101010101" pitchFamily="18" charset="-127"/>
                <a:cs typeface="Arial" panose="020B0604020202020204" pitchFamily="34" charset="0"/>
              </a:rPr>
              <a:t>. IEEE 802.11a/b/g/n </a:t>
            </a:r>
            <a:r>
              <a:rPr lang="en-US" altLang="ko-KR" sz="1050" kern="800" spc="-10" dirty="0" err="1">
                <a:latin typeface="-윤고딕320" panose="02030504000101010101" pitchFamily="18" charset="-127"/>
                <a:ea typeface="-윤고딕320" panose="02030504000101010101" pitchFamily="18" charset="-127"/>
                <a:cs typeface="Arial" panose="020B0604020202020204" pitchFamily="34" charset="0"/>
              </a:rPr>
              <a:t>WiFi</a:t>
            </a:r>
            <a:r>
              <a:rPr lang="en-US" altLang="ko-KR" sz="1050" kern="800" spc="-10" dirty="0">
                <a:latin typeface="-윤고딕320" panose="02030504000101010101" pitchFamily="18" charset="-127"/>
                <a:ea typeface="-윤고딕320" panose="02030504000101010101" pitchFamily="18" charset="-127"/>
                <a:cs typeface="Arial" panose="020B0604020202020204" pitchFamily="34" charset="0"/>
              </a:rPr>
              <a:t> </a:t>
            </a:r>
            <a:r>
              <a:rPr lang="ko-KR" altLang="ko-KR" sz="1050" kern="800" spc="-10">
                <a:latin typeface="-윤고딕320" panose="02030504000101010101" pitchFamily="18" charset="-127"/>
                <a:ea typeface="-윤고딕320" panose="02030504000101010101" pitchFamily="18" charset="-127"/>
                <a:cs typeface="Arial" panose="020B0604020202020204" pitchFamily="34" charset="0"/>
              </a:rPr>
              <a:t>표준</a:t>
            </a:r>
            <a:r>
              <a:rPr lang="en-US" altLang="ko-KR" sz="1050" kern="800" spc="-10" dirty="0">
                <a:latin typeface="-윤고딕320" panose="02030504000101010101" pitchFamily="18" charset="-127"/>
                <a:ea typeface="-윤고딕320" panose="02030504000101010101" pitchFamily="18" charset="-127"/>
                <a:cs typeface="Arial" panose="020B0604020202020204" pitchFamily="34" charset="0"/>
              </a:rPr>
              <a:t> (</a:t>
            </a:r>
            <a:r>
              <a:rPr lang="en-US" altLang="ko-KR" sz="1050" kern="800" spc="-10" dirty="0" smtClean="0">
                <a:latin typeface="-윤고딕320" panose="02030504000101010101" pitchFamily="18" charset="-127"/>
                <a:ea typeface="-윤고딕320" panose="02030504000101010101" pitchFamily="18" charset="-127"/>
                <a:cs typeface="Arial" panose="020B0604020202020204" pitchFamily="34" charset="0"/>
              </a:rPr>
              <a:t>2.4/5GHz</a:t>
            </a:r>
            <a:r>
              <a:rPr lang="en-US" altLang="ko-KR" sz="1050" kern="800" spc="-10" dirty="0">
                <a:latin typeface="-윤고딕320" panose="02030504000101010101" pitchFamily="18" charset="-127"/>
                <a:ea typeface="-윤고딕320" panose="02030504000101010101" pitchFamily="18" charset="-127"/>
                <a:cs typeface="Arial" panose="020B0604020202020204" pitchFamily="34" charset="0"/>
              </a:rPr>
              <a:t>)</a:t>
            </a:r>
            <a:r>
              <a:rPr lang="ko-KR" altLang="ko-KR" sz="1050" kern="800" spc="-10">
                <a:latin typeface="-윤고딕320" panose="02030504000101010101" pitchFamily="18" charset="-127"/>
                <a:ea typeface="-윤고딕320" panose="02030504000101010101" pitchFamily="18" charset="-127"/>
                <a:cs typeface="Arial" panose="020B0604020202020204" pitchFamily="34" charset="0"/>
              </a:rPr>
              <a:t>을 준수하며 최대</a:t>
            </a:r>
            <a:r>
              <a:rPr lang="en-US" altLang="ko-KR" sz="1050" kern="800" spc="-10" dirty="0">
                <a:latin typeface="-윤고딕320" panose="02030504000101010101" pitchFamily="18" charset="-127"/>
                <a:ea typeface="-윤고딕320" panose="02030504000101010101" pitchFamily="18" charset="-127"/>
                <a:cs typeface="Arial" panose="020B0604020202020204" pitchFamily="34" charset="0"/>
              </a:rPr>
              <a:t> 300Mbps </a:t>
            </a:r>
            <a:r>
              <a:rPr lang="ko-KR" altLang="en-US" sz="1050" kern="800" spc="-10" smtClean="0">
                <a:latin typeface="-윤고딕320" panose="02030504000101010101" pitchFamily="18" charset="-127"/>
                <a:ea typeface="-윤고딕320" panose="02030504000101010101" pitchFamily="18" charset="-127"/>
                <a:cs typeface="Arial" panose="020B0604020202020204" pitchFamily="34" charset="0"/>
              </a:rPr>
              <a:t>무선</a:t>
            </a:r>
            <a:r>
              <a:rPr lang="ko-KR" altLang="ko-KR" sz="1050" kern="800" spc="-10" smtClean="0">
                <a:latin typeface="-윤고딕320" panose="02030504000101010101" pitchFamily="18" charset="-127"/>
                <a:ea typeface="-윤고딕320" panose="02030504000101010101" pitchFamily="18" charset="-127"/>
                <a:cs typeface="Arial" panose="020B0604020202020204" pitchFamily="34" charset="0"/>
              </a:rPr>
              <a:t> </a:t>
            </a:r>
            <a:r>
              <a:rPr lang="ko-KR" altLang="ko-KR" sz="1050" kern="800" spc="-10">
                <a:latin typeface="-윤고딕320" panose="02030504000101010101" pitchFamily="18" charset="-127"/>
                <a:ea typeface="-윤고딕320" panose="02030504000101010101" pitchFamily="18" charset="-127"/>
                <a:cs typeface="Arial" panose="020B0604020202020204" pitchFamily="34" charset="0"/>
              </a:rPr>
              <a:t>데이터 속도를 서비스 합니다</a:t>
            </a:r>
            <a:r>
              <a:rPr lang="en-US" altLang="ko-KR" sz="1050" kern="800" spc="-10" dirty="0">
                <a:latin typeface="-윤고딕320" panose="02030504000101010101" pitchFamily="18" charset="-127"/>
                <a:ea typeface="-윤고딕320" panose="02030504000101010101" pitchFamily="18" charset="-127"/>
                <a:cs typeface="Arial" panose="020B0604020202020204" pitchFamily="34" charset="0"/>
              </a:rPr>
              <a:t>. </a:t>
            </a:r>
            <a:endParaRPr lang="ko-KR" altLang="ko-KR" sz="1050" kern="800">
              <a:latin typeface="-윤고딕320" panose="02030504000101010101" pitchFamily="18" charset="-127"/>
              <a:ea typeface="-윤고딕320" panose="02030504000101010101" pitchFamily="18" charset="-127"/>
              <a:cs typeface="Arial" panose="020B0604020202020204" pitchFamily="34" charset="0"/>
            </a:endParaRPr>
          </a:p>
          <a:p>
            <a:pPr marL="635" indent="-635" algn="just">
              <a:lnSpc>
                <a:spcPct val="150000"/>
              </a:lnSpc>
            </a:pPr>
            <a:r>
              <a:rPr lang="en-US" altLang="ko-KR" sz="1050" kern="800" spc="-10" dirty="0">
                <a:latin typeface="-윤고딕320" panose="02030504000101010101" pitchFamily="18" charset="-127"/>
                <a:ea typeface="-윤고딕320" panose="02030504000101010101" pitchFamily="18" charset="-127"/>
                <a:cs typeface="Arial" panose="020B0604020202020204" pitchFamily="34" charset="0"/>
              </a:rPr>
              <a:t> </a:t>
            </a:r>
            <a:endParaRPr lang="ko-KR" altLang="ko-KR" sz="1050" kern="800">
              <a:latin typeface="-윤고딕320" panose="02030504000101010101" pitchFamily="18" charset="-127"/>
              <a:ea typeface="-윤고딕320" panose="02030504000101010101" pitchFamily="18" charset="-127"/>
              <a:cs typeface="Arial" panose="020B0604020202020204" pitchFamily="34" charset="0"/>
            </a:endParaRPr>
          </a:p>
          <a:p>
            <a:pPr marL="635" indent="-635" algn="just">
              <a:lnSpc>
                <a:spcPct val="150000"/>
              </a:lnSpc>
            </a:pPr>
            <a:r>
              <a:rPr lang="ko-KR" altLang="ko-KR" sz="1050" kern="800" spc="-10" dirty="0">
                <a:latin typeface="-윤고딕320" panose="02030504000101010101" pitchFamily="18" charset="-127"/>
                <a:ea typeface="-윤고딕320" panose="02030504000101010101" pitchFamily="18" charset="-127"/>
                <a:cs typeface="Arial" panose="020B0604020202020204" pitchFamily="34" charset="0"/>
              </a:rPr>
              <a:t>공간활용도를 높이기 위해 </a:t>
            </a:r>
            <a:r>
              <a:rPr lang="ko-KR" altLang="ko-KR" sz="1050" kern="800" spc="-10" dirty="0" err="1">
                <a:latin typeface="-윤고딕320" panose="02030504000101010101" pitchFamily="18" charset="-127"/>
                <a:ea typeface="-윤고딕320" panose="02030504000101010101" pitchFamily="18" charset="-127"/>
                <a:cs typeface="Arial" panose="020B0604020202020204" pitchFamily="34" charset="0"/>
              </a:rPr>
              <a:t>컴팩트한</a:t>
            </a:r>
            <a:r>
              <a:rPr lang="ko-KR" altLang="ko-KR" sz="1050" kern="800" spc="-10" dirty="0">
                <a:latin typeface="-윤고딕320" panose="02030504000101010101" pitchFamily="18" charset="-127"/>
                <a:ea typeface="-윤고딕320" panose="02030504000101010101" pitchFamily="18" charset="-127"/>
                <a:cs typeface="Arial" panose="020B0604020202020204" pitchFamily="34" charset="0"/>
              </a:rPr>
              <a:t> 사이즈로 설계되어 있으며 벽면 부착용 </a:t>
            </a:r>
            <a:r>
              <a:rPr lang="ko-KR" altLang="ko-KR" sz="1050" kern="800" spc="-10" dirty="0" err="1">
                <a:latin typeface="-윤고딕320" panose="02030504000101010101" pitchFamily="18" charset="-127"/>
                <a:ea typeface="-윤고딕320" panose="02030504000101010101" pitchFamily="18" charset="-127"/>
                <a:cs typeface="Arial" panose="020B0604020202020204" pitchFamily="34" charset="0"/>
              </a:rPr>
              <a:t>월마운트나</a:t>
            </a:r>
            <a:r>
              <a:rPr lang="ko-KR" altLang="ko-KR" sz="1050" kern="800" spc="-10" dirty="0">
                <a:latin typeface="-윤고딕320" panose="02030504000101010101" pitchFamily="18" charset="-127"/>
                <a:ea typeface="-윤고딕320" panose="02030504000101010101" pitchFamily="18" charset="-127"/>
                <a:cs typeface="Arial" panose="020B0604020202020204" pitchFamily="34" charset="0"/>
              </a:rPr>
              <a:t> </a:t>
            </a:r>
            <a:r>
              <a:rPr lang="ko-KR" altLang="ko-KR" sz="1050" kern="800" spc="-10" dirty="0" err="1">
                <a:latin typeface="-윤고딕320" panose="02030504000101010101" pitchFamily="18" charset="-127"/>
                <a:ea typeface="-윤고딕320" panose="02030504000101010101" pitchFamily="18" charset="-127"/>
                <a:cs typeface="Arial" panose="020B0604020202020204" pitchFamily="34" charset="0"/>
              </a:rPr>
              <a:t>딘레일</a:t>
            </a:r>
            <a:r>
              <a:rPr lang="ko-KR" altLang="ko-KR" sz="1050" kern="800" spc="-10" dirty="0">
                <a:latin typeface="-윤고딕320" panose="02030504000101010101" pitchFamily="18" charset="-127"/>
                <a:ea typeface="-윤고딕320" panose="02030504000101010101" pitchFamily="18" charset="-127"/>
                <a:cs typeface="Arial" panose="020B0604020202020204" pitchFamily="34" charset="0"/>
              </a:rPr>
              <a:t> </a:t>
            </a:r>
            <a:r>
              <a:rPr lang="ko-KR" altLang="ko-KR" sz="1050" kern="800" spc="-10" dirty="0" err="1">
                <a:latin typeface="-윤고딕320" panose="02030504000101010101" pitchFamily="18" charset="-127"/>
                <a:ea typeface="-윤고딕320" panose="02030504000101010101" pitchFamily="18" charset="-127"/>
                <a:cs typeface="Arial" panose="020B0604020202020204" pitchFamily="34" charset="0"/>
              </a:rPr>
              <a:t>마운트를</a:t>
            </a:r>
            <a:r>
              <a:rPr lang="ko-KR" altLang="ko-KR" sz="1050" kern="800" spc="-10" dirty="0">
                <a:latin typeface="-윤고딕320" panose="02030504000101010101" pitchFamily="18" charset="-127"/>
                <a:ea typeface="-윤고딕320" panose="02030504000101010101" pitchFamily="18" charset="-127"/>
                <a:cs typeface="Arial" panose="020B0604020202020204" pitchFamily="34" charset="0"/>
              </a:rPr>
              <a:t> 제공하여 다양한 고객 환경을 지원합니다</a:t>
            </a:r>
            <a:r>
              <a:rPr lang="en-US" altLang="ko-KR" sz="1050" kern="800" spc="-10" dirty="0" smtClean="0">
                <a:latin typeface="-윤고딕320" panose="02030504000101010101" pitchFamily="18" charset="-127"/>
                <a:ea typeface="-윤고딕320" panose="02030504000101010101" pitchFamily="18" charset="-127"/>
                <a:cs typeface="Arial" panose="020B0604020202020204" pitchFamily="34" charset="0"/>
              </a:rPr>
              <a:t>.</a:t>
            </a:r>
          </a:p>
          <a:p>
            <a:pPr marL="635" indent="-635" algn="just">
              <a:lnSpc>
                <a:spcPct val="150000"/>
              </a:lnSpc>
            </a:pPr>
            <a:endParaRPr lang="ko-KR" altLang="ko-KR" sz="1050" kern="800" dirty="0">
              <a:latin typeface="-윤고딕320" panose="02030504000101010101" pitchFamily="18" charset="-127"/>
              <a:ea typeface="-윤고딕320" panose="02030504000101010101" pitchFamily="18" charset="-127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ko-KR" altLang="ko-KR" sz="1050" kern="800" spc="-10" dirty="0">
                <a:latin typeface="-윤고딕320" panose="02030504000101010101" pitchFamily="18" charset="-127"/>
                <a:ea typeface="-윤고딕320" panose="02030504000101010101" pitchFamily="18" charset="-127"/>
                <a:cs typeface="Arial" panose="020B0604020202020204" pitchFamily="34" charset="0"/>
              </a:rPr>
              <a:t>특히</a:t>
            </a:r>
            <a:r>
              <a:rPr lang="en-US" altLang="ko-KR" sz="1050" kern="800" spc="-10" dirty="0">
                <a:latin typeface="-윤고딕320" panose="02030504000101010101" pitchFamily="18" charset="-127"/>
                <a:ea typeface="-윤고딕320" panose="02030504000101010101" pitchFamily="18" charset="-127"/>
              </a:rPr>
              <a:t>, </a:t>
            </a:r>
            <a:r>
              <a:rPr lang="ko-KR" altLang="ko-KR" sz="1050" kern="800" spc="-10">
                <a:latin typeface="-윤고딕320" panose="02030504000101010101" pitchFamily="18" charset="-127"/>
                <a:ea typeface="-윤고딕320" panose="02030504000101010101" pitchFamily="18" charset="-127"/>
                <a:cs typeface="Arial" panose="020B0604020202020204" pitchFamily="34" charset="0"/>
              </a:rPr>
              <a:t>이동하는</a:t>
            </a:r>
            <a:r>
              <a:rPr lang="ko-KR" altLang="ko-KR" sz="1050" kern="800" spc="-10">
                <a:latin typeface="-윤고딕320" panose="02030504000101010101" pitchFamily="18" charset="-127"/>
                <a:ea typeface="-윤고딕320" panose="02030504000101010101" pitchFamily="18" charset="-127"/>
              </a:rPr>
              <a:t> </a:t>
            </a:r>
            <a:r>
              <a:rPr lang="ko-KR" altLang="ko-KR" sz="1050" kern="800" spc="-10">
                <a:latin typeface="-윤고딕320" panose="02030504000101010101" pitchFamily="18" charset="-127"/>
                <a:ea typeface="-윤고딕320" panose="02030504000101010101" pitchFamily="18" charset="-127"/>
                <a:cs typeface="Arial" panose="020B0604020202020204" pitchFamily="34" charset="0"/>
              </a:rPr>
              <a:t>설비</a:t>
            </a:r>
            <a:r>
              <a:rPr lang="en-US" altLang="ko-KR" sz="1050" kern="800" spc="-10" dirty="0">
                <a:latin typeface="-윤고딕320" panose="02030504000101010101" pitchFamily="18" charset="-127"/>
                <a:ea typeface="-윤고딕320" panose="02030504000101010101" pitchFamily="18" charset="-127"/>
              </a:rPr>
              <a:t>(AGV</a:t>
            </a:r>
            <a:r>
              <a:rPr lang="en-US" altLang="ko-KR" sz="1050" kern="800" spc="-10" dirty="0" smtClean="0">
                <a:latin typeface="-윤고딕320" panose="02030504000101010101" pitchFamily="18" charset="-127"/>
                <a:ea typeface="-윤고딕320" panose="02030504000101010101" pitchFamily="18" charset="-127"/>
              </a:rPr>
              <a:t>, RGV, LGV, OHT, EMS...)</a:t>
            </a:r>
            <a:r>
              <a:rPr lang="ko-KR" altLang="ko-KR" sz="1050" kern="800" spc="-10">
                <a:latin typeface="-윤고딕320" panose="02030504000101010101" pitchFamily="18" charset="-127"/>
                <a:ea typeface="-윤고딕320" panose="02030504000101010101" pitchFamily="18" charset="-127"/>
                <a:cs typeface="Arial" panose="020B0604020202020204" pitchFamily="34" charset="0"/>
              </a:rPr>
              <a:t>에</a:t>
            </a:r>
            <a:r>
              <a:rPr lang="ko-KR" altLang="ko-KR" sz="1050" kern="800" spc="-10">
                <a:latin typeface="-윤고딕320" panose="02030504000101010101" pitchFamily="18" charset="-127"/>
                <a:ea typeface="-윤고딕320" panose="02030504000101010101" pitchFamily="18" charset="-127"/>
              </a:rPr>
              <a:t> </a:t>
            </a:r>
            <a:r>
              <a:rPr lang="ko-KR" altLang="ko-KR" sz="1050" kern="800" spc="-10">
                <a:latin typeface="-윤고딕320" panose="02030504000101010101" pitchFamily="18" charset="-127"/>
                <a:ea typeface="-윤고딕320" panose="02030504000101010101" pitchFamily="18" charset="-127"/>
                <a:cs typeface="Arial" panose="020B0604020202020204" pitchFamily="34" charset="0"/>
              </a:rPr>
              <a:t>최적화된</a:t>
            </a:r>
            <a:r>
              <a:rPr lang="en-US" altLang="ko-KR" sz="1050" kern="800" spc="-10" dirty="0">
                <a:latin typeface="-윤고딕320" panose="02030504000101010101" pitchFamily="18" charset="-127"/>
                <a:ea typeface="-윤고딕320" panose="02030504000101010101" pitchFamily="18" charset="-127"/>
              </a:rPr>
              <a:t> Fast Roaming </a:t>
            </a:r>
            <a:r>
              <a:rPr lang="ko-KR" altLang="ko-KR" sz="1050" kern="800" spc="-10">
                <a:latin typeface="-윤고딕320" panose="02030504000101010101" pitchFamily="18" charset="-127"/>
                <a:ea typeface="-윤고딕320" panose="02030504000101010101" pitchFamily="18" charset="-127"/>
                <a:cs typeface="Arial" panose="020B0604020202020204" pitchFamily="34" charset="0"/>
              </a:rPr>
              <a:t>기능을</a:t>
            </a:r>
            <a:r>
              <a:rPr lang="ko-KR" altLang="ko-KR" sz="1050" kern="800" spc="-10">
                <a:latin typeface="-윤고딕320" panose="02030504000101010101" pitchFamily="18" charset="-127"/>
                <a:ea typeface="-윤고딕320" panose="02030504000101010101" pitchFamily="18" charset="-127"/>
              </a:rPr>
              <a:t> </a:t>
            </a:r>
            <a:r>
              <a:rPr lang="ko-KR" altLang="ko-KR" sz="1050" kern="800" spc="-10">
                <a:latin typeface="-윤고딕320" panose="02030504000101010101" pitchFamily="18" charset="-127"/>
                <a:ea typeface="-윤고딕320" panose="02030504000101010101" pitchFamily="18" charset="-127"/>
                <a:cs typeface="Arial" panose="020B0604020202020204" pitchFamily="34" charset="0"/>
              </a:rPr>
              <a:t>제공하여</a:t>
            </a:r>
            <a:r>
              <a:rPr lang="ko-KR" altLang="ko-KR" sz="1050" kern="800" spc="-10">
                <a:latin typeface="-윤고딕320" panose="02030504000101010101" pitchFamily="18" charset="-127"/>
                <a:ea typeface="-윤고딕320" panose="02030504000101010101" pitchFamily="18" charset="-127"/>
              </a:rPr>
              <a:t> </a:t>
            </a:r>
            <a:r>
              <a:rPr lang="ko-KR" altLang="ko-KR" sz="1050" kern="800" spc="-10">
                <a:latin typeface="-윤고딕320" panose="02030504000101010101" pitchFamily="18" charset="-127"/>
                <a:ea typeface="-윤고딕320" panose="02030504000101010101" pitchFamily="18" charset="-127"/>
                <a:cs typeface="Arial" panose="020B0604020202020204" pitchFamily="34" charset="0"/>
              </a:rPr>
              <a:t>이동설비가</a:t>
            </a:r>
            <a:r>
              <a:rPr lang="ko-KR" altLang="ko-KR" sz="1050" kern="800" spc="-10">
                <a:latin typeface="-윤고딕320" panose="02030504000101010101" pitchFamily="18" charset="-127"/>
                <a:ea typeface="-윤고딕320" panose="02030504000101010101" pitchFamily="18" charset="-127"/>
              </a:rPr>
              <a:t> </a:t>
            </a:r>
            <a:r>
              <a:rPr lang="ko-KR" altLang="ko-KR" sz="1050" kern="800" spc="-10">
                <a:latin typeface="-윤고딕320" panose="02030504000101010101" pitchFamily="18" charset="-127"/>
                <a:ea typeface="-윤고딕320" panose="02030504000101010101" pitchFamily="18" charset="-127"/>
                <a:cs typeface="Arial" panose="020B0604020202020204" pitchFamily="34" charset="0"/>
              </a:rPr>
              <a:t>여러</a:t>
            </a:r>
            <a:r>
              <a:rPr lang="ko-KR" altLang="ko-KR" sz="1050" kern="800" spc="-10">
                <a:latin typeface="-윤고딕320" panose="02030504000101010101" pitchFamily="18" charset="-127"/>
                <a:ea typeface="-윤고딕320" panose="02030504000101010101" pitchFamily="18" charset="-127"/>
              </a:rPr>
              <a:t> </a:t>
            </a:r>
            <a:r>
              <a:rPr lang="ko-KR" altLang="ko-KR" sz="1050" kern="800" spc="-10">
                <a:latin typeface="-윤고딕320" panose="02030504000101010101" pitchFamily="18" charset="-127"/>
                <a:ea typeface="-윤고딕320" panose="02030504000101010101" pitchFamily="18" charset="-127"/>
                <a:cs typeface="Arial" panose="020B0604020202020204" pitchFamily="34" charset="0"/>
              </a:rPr>
              <a:t>개의</a:t>
            </a:r>
            <a:r>
              <a:rPr lang="en-US" altLang="ko-KR" sz="1050" kern="800" spc="-10" dirty="0">
                <a:latin typeface="-윤고딕320" panose="02030504000101010101" pitchFamily="18" charset="-127"/>
                <a:ea typeface="-윤고딕320" panose="02030504000101010101" pitchFamily="18" charset="-127"/>
              </a:rPr>
              <a:t> Access Point </a:t>
            </a:r>
            <a:r>
              <a:rPr lang="ko-KR" altLang="ko-KR" sz="1050" kern="800" spc="-10">
                <a:latin typeface="-윤고딕320" panose="02030504000101010101" pitchFamily="18" charset="-127"/>
                <a:ea typeface="-윤고딕320" panose="02030504000101010101" pitchFamily="18" charset="-127"/>
                <a:cs typeface="Arial" panose="020B0604020202020204" pitchFamily="34" charset="0"/>
              </a:rPr>
              <a:t>사이를</a:t>
            </a:r>
            <a:r>
              <a:rPr lang="ko-KR" altLang="ko-KR" sz="1050" kern="800" spc="-10">
                <a:latin typeface="-윤고딕320" panose="02030504000101010101" pitchFamily="18" charset="-127"/>
                <a:ea typeface="-윤고딕320" panose="02030504000101010101" pitchFamily="18" charset="-127"/>
              </a:rPr>
              <a:t> </a:t>
            </a:r>
            <a:r>
              <a:rPr lang="ko-KR" altLang="ko-KR" sz="1050" kern="800" spc="-10">
                <a:latin typeface="-윤고딕320" panose="02030504000101010101" pitchFamily="18" charset="-127"/>
                <a:ea typeface="-윤고딕320" panose="02030504000101010101" pitchFamily="18" charset="-127"/>
                <a:cs typeface="Arial" panose="020B0604020202020204" pitchFamily="34" charset="0"/>
              </a:rPr>
              <a:t>움직여도</a:t>
            </a:r>
            <a:r>
              <a:rPr lang="ko-KR" altLang="ko-KR" sz="1050" kern="800" spc="-10">
                <a:latin typeface="-윤고딕320" panose="02030504000101010101" pitchFamily="18" charset="-127"/>
                <a:ea typeface="-윤고딕320" panose="02030504000101010101" pitchFamily="18" charset="-127"/>
              </a:rPr>
              <a:t> </a:t>
            </a:r>
            <a:r>
              <a:rPr lang="en-US" altLang="ko-KR" sz="1050" kern="800" spc="-10" dirty="0">
                <a:latin typeface="-윤고딕320" panose="02030504000101010101" pitchFamily="18" charset="-127"/>
                <a:ea typeface="-윤고딕320" panose="02030504000101010101" pitchFamily="18" charset="-127"/>
              </a:rPr>
              <a:t>30ms(0.03</a:t>
            </a:r>
            <a:r>
              <a:rPr lang="ko-KR" altLang="ko-KR" sz="1050" kern="800" spc="-10">
                <a:latin typeface="-윤고딕320" panose="02030504000101010101" pitchFamily="18" charset="-127"/>
                <a:ea typeface="-윤고딕320" panose="02030504000101010101" pitchFamily="18" charset="-127"/>
                <a:cs typeface="Arial" panose="020B0604020202020204" pitchFamily="34" charset="0"/>
              </a:rPr>
              <a:t>초</a:t>
            </a:r>
            <a:r>
              <a:rPr lang="en-US" altLang="ko-KR" sz="1050" kern="800" spc="-10" dirty="0">
                <a:latin typeface="-윤고딕320" panose="02030504000101010101" pitchFamily="18" charset="-127"/>
                <a:ea typeface="-윤고딕320" panose="02030504000101010101" pitchFamily="18" charset="-127"/>
              </a:rPr>
              <a:t>) </a:t>
            </a:r>
            <a:r>
              <a:rPr lang="ko-KR" altLang="ko-KR" sz="1050" kern="800" spc="-10">
                <a:latin typeface="-윤고딕320" panose="02030504000101010101" pitchFamily="18" charset="-127"/>
                <a:ea typeface="-윤고딕320" panose="02030504000101010101" pitchFamily="18" charset="-127"/>
                <a:cs typeface="Arial" panose="020B0604020202020204" pitchFamily="34" charset="0"/>
              </a:rPr>
              <a:t>이내의</a:t>
            </a:r>
            <a:r>
              <a:rPr lang="ko-KR" altLang="ko-KR" sz="1050" kern="800" spc="-10">
                <a:latin typeface="-윤고딕320" panose="02030504000101010101" pitchFamily="18" charset="-127"/>
                <a:ea typeface="-윤고딕320" panose="02030504000101010101" pitchFamily="18" charset="-127"/>
              </a:rPr>
              <a:t> </a:t>
            </a:r>
            <a:r>
              <a:rPr lang="ko-KR" altLang="ko-KR" sz="1050" kern="800" spc="-10">
                <a:latin typeface="-윤고딕320" panose="02030504000101010101" pitchFamily="18" charset="-127"/>
                <a:ea typeface="-윤고딕320" panose="02030504000101010101" pitchFamily="18" charset="-127"/>
                <a:cs typeface="Arial" panose="020B0604020202020204" pitchFamily="34" charset="0"/>
              </a:rPr>
              <a:t>짧은</a:t>
            </a:r>
            <a:r>
              <a:rPr lang="ko-KR" altLang="ko-KR" sz="1050" kern="800" spc="-10">
                <a:latin typeface="-윤고딕320" panose="02030504000101010101" pitchFamily="18" charset="-127"/>
                <a:ea typeface="-윤고딕320" panose="02030504000101010101" pitchFamily="18" charset="-127"/>
              </a:rPr>
              <a:t> </a:t>
            </a:r>
            <a:r>
              <a:rPr lang="ko-KR" altLang="ko-KR" sz="1050" kern="800" spc="-10">
                <a:latin typeface="-윤고딕320" panose="02030504000101010101" pitchFamily="18" charset="-127"/>
                <a:ea typeface="-윤고딕320" panose="02030504000101010101" pitchFamily="18" charset="-127"/>
                <a:cs typeface="Arial" panose="020B0604020202020204" pitchFamily="34" charset="0"/>
              </a:rPr>
              <a:t>시간</a:t>
            </a:r>
            <a:r>
              <a:rPr lang="ko-KR" altLang="ko-KR" sz="1050" kern="800" spc="-10">
                <a:latin typeface="-윤고딕320" panose="02030504000101010101" pitchFamily="18" charset="-127"/>
                <a:ea typeface="-윤고딕320" panose="02030504000101010101" pitchFamily="18" charset="-127"/>
              </a:rPr>
              <a:t> </a:t>
            </a:r>
            <a:r>
              <a:rPr lang="ko-KR" altLang="ko-KR" sz="1050" kern="800" spc="-10">
                <a:latin typeface="-윤고딕320" panose="02030504000101010101" pitchFamily="18" charset="-127"/>
                <a:ea typeface="-윤고딕320" panose="02030504000101010101" pitchFamily="18" charset="-127"/>
                <a:cs typeface="Arial" panose="020B0604020202020204" pitchFamily="34" charset="0"/>
              </a:rPr>
              <a:t>동안에</a:t>
            </a:r>
            <a:r>
              <a:rPr lang="en-US" altLang="ko-KR" sz="1050" kern="800" spc="-10" dirty="0">
                <a:latin typeface="-윤고딕320" panose="02030504000101010101" pitchFamily="18" charset="-127"/>
                <a:ea typeface="-윤고딕320" panose="02030504000101010101" pitchFamily="18" charset="-127"/>
              </a:rPr>
              <a:t> Access Point</a:t>
            </a:r>
            <a:r>
              <a:rPr lang="ko-KR" altLang="ko-KR" sz="1050" kern="800" spc="-10">
                <a:latin typeface="-윤고딕320" panose="02030504000101010101" pitchFamily="18" charset="-127"/>
                <a:ea typeface="-윤고딕320" panose="02030504000101010101" pitchFamily="18" charset="-127"/>
                <a:cs typeface="Arial" panose="020B0604020202020204" pitchFamily="34" charset="0"/>
              </a:rPr>
              <a:t>와의</a:t>
            </a:r>
            <a:r>
              <a:rPr lang="ko-KR" altLang="ko-KR" sz="1050" kern="800" spc="-10">
                <a:latin typeface="-윤고딕320" panose="02030504000101010101" pitchFamily="18" charset="-127"/>
                <a:ea typeface="-윤고딕320" panose="02030504000101010101" pitchFamily="18" charset="-127"/>
              </a:rPr>
              <a:t> </a:t>
            </a:r>
            <a:r>
              <a:rPr lang="ko-KR" altLang="ko-KR" sz="1050" kern="800" spc="-10">
                <a:latin typeface="-윤고딕320" panose="02030504000101010101" pitchFamily="18" charset="-127"/>
                <a:ea typeface="-윤고딕320" panose="02030504000101010101" pitchFamily="18" charset="-127"/>
                <a:cs typeface="Arial" panose="020B0604020202020204" pitchFamily="34" charset="0"/>
              </a:rPr>
              <a:t>무선</a:t>
            </a:r>
            <a:r>
              <a:rPr lang="ko-KR" altLang="ko-KR" sz="1050" kern="800" spc="-10">
                <a:latin typeface="-윤고딕320" panose="02030504000101010101" pitchFamily="18" charset="-127"/>
                <a:ea typeface="-윤고딕320" panose="02030504000101010101" pitchFamily="18" charset="-127"/>
              </a:rPr>
              <a:t> </a:t>
            </a:r>
            <a:r>
              <a:rPr lang="ko-KR" altLang="ko-KR" sz="1050" kern="800" spc="-10">
                <a:latin typeface="-윤고딕320" panose="02030504000101010101" pitchFamily="18" charset="-127"/>
                <a:ea typeface="-윤고딕320" panose="02030504000101010101" pitchFamily="18" charset="-127"/>
                <a:cs typeface="Arial" panose="020B0604020202020204" pitchFamily="34" charset="0"/>
              </a:rPr>
              <a:t>연결을</a:t>
            </a:r>
            <a:r>
              <a:rPr lang="ko-KR" altLang="ko-KR" sz="1050" kern="800" spc="-10">
                <a:latin typeface="-윤고딕320" panose="02030504000101010101" pitchFamily="18" charset="-127"/>
                <a:ea typeface="-윤고딕320" panose="02030504000101010101" pitchFamily="18" charset="-127"/>
              </a:rPr>
              <a:t> </a:t>
            </a:r>
            <a:r>
              <a:rPr lang="ko-KR" altLang="ko-KR" sz="1050" kern="800" spc="-10">
                <a:latin typeface="-윤고딕320" panose="02030504000101010101" pitchFamily="18" charset="-127"/>
                <a:ea typeface="-윤고딕320" panose="02030504000101010101" pitchFamily="18" charset="-127"/>
                <a:cs typeface="Arial" panose="020B0604020202020204" pitchFamily="34" charset="0"/>
              </a:rPr>
              <a:t>완료하여</a:t>
            </a:r>
            <a:r>
              <a:rPr lang="ko-KR" altLang="ko-KR" sz="1050" kern="800" spc="-10">
                <a:latin typeface="-윤고딕320" panose="02030504000101010101" pitchFamily="18" charset="-127"/>
                <a:ea typeface="-윤고딕320" panose="02030504000101010101" pitchFamily="18" charset="-127"/>
              </a:rPr>
              <a:t> </a:t>
            </a:r>
            <a:r>
              <a:rPr lang="ko-KR" altLang="ko-KR" sz="1050" kern="800" spc="-10">
                <a:latin typeface="-윤고딕320" panose="02030504000101010101" pitchFamily="18" charset="-127"/>
                <a:ea typeface="-윤고딕320" panose="02030504000101010101" pitchFamily="18" charset="-127"/>
                <a:cs typeface="Arial" panose="020B0604020202020204" pitchFamily="34" charset="0"/>
              </a:rPr>
              <a:t>데이터</a:t>
            </a:r>
            <a:r>
              <a:rPr lang="ko-KR" altLang="ko-KR" sz="1050" kern="800" spc="-10">
                <a:latin typeface="-윤고딕320" panose="02030504000101010101" pitchFamily="18" charset="-127"/>
                <a:ea typeface="-윤고딕320" panose="02030504000101010101" pitchFamily="18" charset="-127"/>
              </a:rPr>
              <a:t> </a:t>
            </a:r>
            <a:r>
              <a:rPr lang="ko-KR" altLang="ko-KR" sz="1050" kern="800" spc="-10">
                <a:latin typeface="-윤고딕320" panose="02030504000101010101" pitchFamily="18" charset="-127"/>
                <a:ea typeface="-윤고딕320" panose="02030504000101010101" pitchFamily="18" charset="-127"/>
                <a:cs typeface="Arial" panose="020B0604020202020204" pitchFamily="34" charset="0"/>
              </a:rPr>
              <a:t>손실없이</a:t>
            </a:r>
            <a:r>
              <a:rPr lang="ko-KR" altLang="ko-KR" sz="1050" kern="800" spc="-10">
                <a:latin typeface="-윤고딕320" panose="02030504000101010101" pitchFamily="18" charset="-127"/>
                <a:ea typeface="-윤고딕320" panose="02030504000101010101" pitchFamily="18" charset="-127"/>
              </a:rPr>
              <a:t> </a:t>
            </a:r>
            <a:r>
              <a:rPr lang="ko-KR" altLang="ko-KR" sz="1050" kern="800" spc="-10">
                <a:latin typeface="-윤고딕320" panose="02030504000101010101" pitchFamily="18" charset="-127"/>
                <a:ea typeface="-윤고딕320" panose="02030504000101010101" pitchFamily="18" charset="-127"/>
                <a:cs typeface="Arial" panose="020B0604020202020204" pitchFamily="34" charset="0"/>
              </a:rPr>
              <a:t>통신할수</a:t>
            </a:r>
            <a:r>
              <a:rPr lang="ko-KR" altLang="ko-KR" sz="1050" kern="800" spc="-10">
                <a:latin typeface="-윤고딕320" panose="02030504000101010101" pitchFamily="18" charset="-127"/>
                <a:ea typeface="-윤고딕320" panose="02030504000101010101" pitchFamily="18" charset="-127"/>
              </a:rPr>
              <a:t> </a:t>
            </a:r>
            <a:r>
              <a:rPr lang="ko-KR" altLang="ko-KR" sz="1050" kern="800" spc="-10">
                <a:latin typeface="-윤고딕320" panose="02030504000101010101" pitchFamily="18" charset="-127"/>
                <a:ea typeface="-윤고딕320" panose="02030504000101010101" pitchFamily="18" charset="-127"/>
                <a:cs typeface="Arial" panose="020B0604020202020204" pitchFamily="34" charset="0"/>
              </a:rPr>
              <a:t>있는</a:t>
            </a:r>
            <a:r>
              <a:rPr lang="ko-KR" altLang="ko-KR" sz="1050" kern="800" spc="-10">
                <a:latin typeface="-윤고딕320" panose="02030504000101010101" pitchFamily="18" charset="-127"/>
                <a:ea typeface="-윤고딕320" panose="02030504000101010101" pitchFamily="18" charset="-127"/>
              </a:rPr>
              <a:t> </a:t>
            </a:r>
            <a:r>
              <a:rPr lang="ko-KR" altLang="ko-KR" sz="1050" kern="800" spc="-10">
                <a:latin typeface="-윤고딕320" panose="02030504000101010101" pitchFamily="18" charset="-127"/>
                <a:ea typeface="-윤고딕320" panose="02030504000101010101" pitchFamily="18" charset="-127"/>
                <a:cs typeface="Arial" panose="020B0604020202020204" pitchFamily="34" charset="0"/>
              </a:rPr>
              <a:t>뛰어난</a:t>
            </a:r>
            <a:r>
              <a:rPr lang="en-US" altLang="ko-KR" sz="1050" kern="800" spc="-10" dirty="0">
                <a:latin typeface="-윤고딕320" panose="02030504000101010101" pitchFamily="18" charset="-127"/>
                <a:ea typeface="-윤고딕320" panose="02030504000101010101" pitchFamily="18" charset="-127"/>
              </a:rPr>
              <a:t> Mobility </a:t>
            </a:r>
            <a:r>
              <a:rPr lang="ko-KR" altLang="ko-KR" sz="1050" kern="800" spc="-10">
                <a:latin typeface="-윤고딕320" panose="02030504000101010101" pitchFamily="18" charset="-127"/>
                <a:ea typeface="-윤고딕320" panose="02030504000101010101" pitchFamily="18" charset="-127"/>
                <a:cs typeface="Arial" panose="020B0604020202020204" pitchFamily="34" charset="0"/>
              </a:rPr>
              <a:t>환경을</a:t>
            </a:r>
            <a:r>
              <a:rPr lang="ko-KR" altLang="ko-KR" sz="1050" kern="800" spc="-10">
                <a:latin typeface="-윤고딕320" panose="02030504000101010101" pitchFamily="18" charset="-127"/>
                <a:ea typeface="-윤고딕320" panose="02030504000101010101" pitchFamily="18" charset="-127"/>
              </a:rPr>
              <a:t> </a:t>
            </a:r>
            <a:r>
              <a:rPr lang="ko-KR" altLang="ko-KR" sz="1050" kern="800" spc="-10">
                <a:latin typeface="-윤고딕320" panose="02030504000101010101" pitchFamily="18" charset="-127"/>
                <a:ea typeface="-윤고딕320" panose="02030504000101010101" pitchFamily="18" charset="-127"/>
                <a:cs typeface="Arial" panose="020B0604020202020204" pitchFamily="34" charset="0"/>
              </a:rPr>
              <a:t>제공합니다</a:t>
            </a:r>
            <a:r>
              <a:rPr lang="en-US" altLang="ko-KR" sz="1050" kern="800" spc="-10" dirty="0">
                <a:latin typeface="-윤고딕320" panose="02030504000101010101" pitchFamily="18" charset="-127"/>
                <a:ea typeface="-윤고딕320" panose="02030504000101010101" pitchFamily="18" charset="-127"/>
              </a:rPr>
              <a:t>. </a:t>
            </a:r>
            <a:r>
              <a:rPr lang="ko-KR" altLang="ko-KR" sz="1050" kern="800" spc="-10">
                <a:latin typeface="-윤고딕320" panose="02030504000101010101" pitchFamily="18" charset="-127"/>
                <a:ea typeface="-윤고딕320" panose="02030504000101010101" pitchFamily="18" charset="-127"/>
                <a:cs typeface="Arial" panose="020B0604020202020204" pitchFamily="34" charset="0"/>
              </a:rPr>
              <a:t>특히</a:t>
            </a:r>
            <a:r>
              <a:rPr lang="ko-KR" altLang="ko-KR" sz="1050" kern="800" spc="-10">
                <a:latin typeface="-윤고딕320" panose="02030504000101010101" pitchFamily="18" charset="-127"/>
                <a:ea typeface="-윤고딕320" panose="02030504000101010101" pitchFamily="18" charset="-127"/>
              </a:rPr>
              <a:t> </a:t>
            </a:r>
            <a:r>
              <a:rPr lang="ko-KR" altLang="ko-KR" sz="1050" kern="800" spc="-10">
                <a:latin typeface="-윤고딕320" panose="02030504000101010101" pitchFamily="18" charset="-127"/>
                <a:ea typeface="-윤고딕320" panose="02030504000101010101" pitchFamily="18" charset="-127"/>
                <a:cs typeface="Arial" panose="020B0604020202020204" pitchFamily="34" charset="0"/>
              </a:rPr>
              <a:t>채널</a:t>
            </a:r>
            <a:r>
              <a:rPr lang="ko-KR" altLang="ko-KR" sz="1050" kern="800" spc="-10">
                <a:latin typeface="-윤고딕320" panose="02030504000101010101" pitchFamily="18" charset="-127"/>
                <a:ea typeface="-윤고딕320" panose="02030504000101010101" pitchFamily="18" charset="-127"/>
              </a:rPr>
              <a:t> </a:t>
            </a:r>
            <a:r>
              <a:rPr lang="ko-KR" altLang="ko-KR" sz="1050" kern="800" spc="-10">
                <a:latin typeface="-윤고딕320" panose="02030504000101010101" pitchFamily="18" charset="-127"/>
                <a:ea typeface="-윤고딕320" panose="02030504000101010101" pitchFamily="18" charset="-127"/>
                <a:cs typeface="Arial" panose="020B0604020202020204" pitchFamily="34" charset="0"/>
              </a:rPr>
              <a:t>자원이</a:t>
            </a:r>
            <a:r>
              <a:rPr lang="ko-KR" altLang="ko-KR" sz="1050" kern="800" spc="-10">
                <a:latin typeface="-윤고딕320" panose="02030504000101010101" pitchFamily="18" charset="-127"/>
                <a:ea typeface="-윤고딕320" panose="02030504000101010101" pitchFamily="18" charset="-127"/>
              </a:rPr>
              <a:t> </a:t>
            </a:r>
            <a:r>
              <a:rPr lang="ko-KR" altLang="ko-KR" sz="1050" kern="800" spc="-10">
                <a:latin typeface="-윤고딕320" panose="02030504000101010101" pitchFamily="18" charset="-127"/>
                <a:ea typeface="-윤고딕320" panose="02030504000101010101" pitchFamily="18" charset="-127"/>
                <a:cs typeface="Arial" panose="020B0604020202020204" pitchFamily="34" charset="0"/>
              </a:rPr>
              <a:t>부족한</a:t>
            </a:r>
            <a:r>
              <a:rPr lang="ko-KR" altLang="ko-KR" sz="1050" kern="800" spc="-10">
                <a:latin typeface="-윤고딕320" panose="02030504000101010101" pitchFamily="18" charset="-127"/>
                <a:ea typeface="-윤고딕320" panose="02030504000101010101" pitchFamily="18" charset="-127"/>
              </a:rPr>
              <a:t> </a:t>
            </a:r>
            <a:r>
              <a:rPr lang="ko-KR" altLang="ko-KR" sz="1050" kern="800" spc="-10">
                <a:latin typeface="-윤고딕320" panose="02030504000101010101" pitchFamily="18" charset="-127"/>
                <a:ea typeface="-윤고딕320" panose="02030504000101010101" pitchFamily="18" charset="-127"/>
                <a:cs typeface="Arial" panose="020B0604020202020204" pitchFamily="34" charset="0"/>
              </a:rPr>
              <a:t>대단위</a:t>
            </a:r>
            <a:r>
              <a:rPr lang="ko-KR" altLang="ko-KR" sz="1050" kern="800" spc="-10">
                <a:latin typeface="-윤고딕320" panose="02030504000101010101" pitchFamily="18" charset="-127"/>
                <a:ea typeface="-윤고딕320" panose="02030504000101010101" pitchFamily="18" charset="-127"/>
              </a:rPr>
              <a:t> </a:t>
            </a:r>
            <a:r>
              <a:rPr lang="ko-KR" altLang="ko-KR" sz="1050" kern="800" spc="-10">
                <a:latin typeface="-윤고딕320" panose="02030504000101010101" pitchFamily="18" charset="-127"/>
                <a:ea typeface="-윤고딕320" panose="02030504000101010101" pitchFamily="18" charset="-127"/>
                <a:cs typeface="Arial" panose="020B0604020202020204" pitchFamily="34" charset="0"/>
              </a:rPr>
              <a:t>네트워크</a:t>
            </a:r>
            <a:r>
              <a:rPr lang="ko-KR" altLang="ko-KR" sz="1050" kern="800" spc="-10">
                <a:latin typeface="-윤고딕320" panose="02030504000101010101" pitchFamily="18" charset="-127"/>
                <a:ea typeface="-윤고딕320" panose="02030504000101010101" pitchFamily="18" charset="-127"/>
              </a:rPr>
              <a:t> </a:t>
            </a:r>
            <a:r>
              <a:rPr lang="ko-KR" altLang="ko-KR" sz="1050" kern="800" spc="-10">
                <a:latin typeface="-윤고딕320" panose="02030504000101010101" pitchFamily="18" charset="-127"/>
                <a:ea typeface="-윤고딕320" panose="02030504000101010101" pitchFamily="18" charset="-127"/>
                <a:cs typeface="Arial" panose="020B0604020202020204" pitchFamily="34" charset="0"/>
              </a:rPr>
              <a:t>환경</a:t>
            </a:r>
            <a:r>
              <a:rPr lang="ko-KR" altLang="ko-KR" sz="1050" kern="800" spc="-10">
                <a:latin typeface="-윤고딕320" panose="02030504000101010101" pitchFamily="18" charset="-127"/>
                <a:ea typeface="-윤고딕320" panose="02030504000101010101" pitchFamily="18" charset="-127"/>
              </a:rPr>
              <a:t> </a:t>
            </a:r>
            <a:r>
              <a:rPr lang="ko-KR" altLang="ko-KR" sz="1050" kern="800" spc="-10">
                <a:latin typeface="-윤고딕320" panose="02030504000101010101" pitchFamily="18" charset="-127"/>
                <a:ea typeface="-윤고딕320" panose="02030504000101010101" pitchFamily="18" charset="-127"/>
                <a:cs typeface="Arial" panose="020B0604020202020204" pitchFamily="34" charset="0"/>
              </a:rPr>
              <a:t>극복을</a:t>
            </a:r>
            <a:r>
              <a:rPr lang="ko-KR" altLang="ko-KR" sz="1050" kern="800" spc="-10">
                <a:latin typeface="-윤고딕320" panose="02030504000101010101" pitchFamily="18" charset="-127"/>
                <a:ea typeface="-윤고딕320" panose="02030504000101010101" pitchFamily="18" charset="-127"/>
              </a:rPr>
              <a:t> </a:t>
            </a:r>
            <a:r>
              <a:rPr lang="ko-KR" altLang="ko-KR" sz="1050" kern="800" spc="-10">
                <a:latin typeface="-윤고딕320" panose="02030504000101010101" pitchFamily="18" charset="-127"/>
                <a:ea typeface="-윤고딕320" panose="02030504000101010101" pitchFamily="18" charset="-127"/>
                <a:cs typeface="Arial" panose="020B0604020202020204" pitchFamily="34" charset="0"/>
              </a:rPr>
              <a:t>위해</a:t>
            </a:r>
            <a:r>
              <a:rPr lang="ko-KR" altLang="ko-KR" sz="1050" kern="800" spc="-10">
                <a:latin typeface="-윤고딕320" panose="02030504000101010101" pitchFamily="18" charset="-127"/>
                <a:ea typeface="-윤고딕320" panose="02030504000101010101" pitchFamily="18" charset="-127"/>
              </a:rPr>
              <a:t> </a:t>
            </a:r>
            <a:r>
              <a:rPr lang="ko-KR" altLang="ko-KR" sz="1050" kern="800" spc="-10">
                <a:latin typeface="-윤고딕320" panose="02030504000101010101" pitchFamily="18" charset="-127"/>
                <a:ea typeface="-윤고딕320" panose="02030504000101010101" pitchFamily="18" charset="-127"/>
                <a:cs typeface="Arial" panose="020B0604020202020204" pitchFamily="34" charset="0"/>
              </a:rPr>
              <a:t>멀티채널</a:t>
            </a:r>
            <a:r>
              <a:rPr lang="en-US" altLang="ko-KR" sz="1050" kern="800" spc="-10" dirty="0">
                <a:latin typeface="-윤고딕320" panose="02030504000101010101" pitchFamily="18" charset="-127"/>
                <a:ea typeface="-윤고딕320" panose="02030504000101010101" pitchFamily="18" charset="-127"/>
              </a:rPr>
              <a:t>/</a:t>
            </a:r>
            <a:r>
              <a:rPr lang="ko-KR" altLang="ko-KR" sz="1050" kern="800" spc="-10">
                <a:latin typeface="-윤고딕320" panose="02030504000101010101" pitchFamily="18" charset="-127"/>
                <a:ea typeface="-윤고딕320" panose="02030504000101010101" pitchFamily="18" charset="-127"/>
                <a:cs typeface="Arial" panose="020B0604020202020204" pitchFamily="34" charset="0"/>
              </a:rPr>
              <a:t>싱글채널의</a:t>
            </a:r>
            <a:r>
              <a:rPr lang="ko-KR" altLang="ko-KR" sz="1050" kern="800" spc="-10">
                <a:latin typeface="-윤고딕320" panose="02030504000101010101" pitchFamily="18" charset="-127"/>
                <a:ea typeface="-윤고딕320" panose="02030504000101010101" pitchFamily="18" charset="-127"/>
              </a:rPr>
              <a:t> </a:t>
            </a:r>
            <a:r>
              <a:rPr lang="ko-KR" altLang="ko-KR" sz="1050" kern="800" spc="-10">
                <a:latin typeface="-윤고딕320" panose="02030504000101010101" pitchFamily="18" charset="-127"/>
                <a:ea typeface="-윤고딕320" panose="02030504000101010101" pitchFamily="18" charset="-127"/>
                <a:cs typeface="Arial" panose="020B0604020202020204" pitchFamily="34" charset="0"/>
              </a:rPr>
              <a:t>유연한</a:t>
            </a:r>
            <a:r>
              <a:rPr lang="en-US" altLang="ko-KR" sz="1050" kern="800" spc="-10" dirty="0">
                <a:latin typeface="-윤고딕320" panose="02030504000101010101" pitchFamily="18" charset="-127"/>
                <a:ea typeface="-윤고딕320" panose="02030504000101010101" pitchFamily="18" charset="-127"/>
              </a:rPr>
              <a:t> Fast Roaming </a:t>
            </a:r>
            <a:r>
              <a:rPr lang="ko-KR" altLang="ko-KR" sz="1050" kern="800" spc="-10">
                <a:latin typeface="-윤고딕320" panose="02030504000101010101" pitchFamily="18" charset="-127"/>
                <a:ea typeface="-윤고딕320" panose="02030504000101010101" pitchFamily="18" charset="-127"/>
                <a:cs typeface="Arial" panose="020B0604020202020204" pitchFamily="34" charset="0"/>
              </a:rPr>
              <a:t>기능을</a:t>
            </a:r>
            <a:r>
              <a:rPr lang="ko-KR" altLang="ko-KR" sz="1050" kern="800" spc="-10">
                <a:latin typeface="-윤고딕320" panose="02030504000101010101" pitchFamily="18" charset="-127"/>
                <a:ea typeface="-윤고딕320" panose="02030504000101010101" pitchFamily="18" charset="-127"/>
              </a:rPr>
              <a:t> </a:t>
            </a:r>
            <a:r>
              <a:rPr lang="ko-KR" altLang="ko-KR" sz="1050" kern="800" spc="-10">
                <a:latin typeface="-윤고딕320" panose="02030504000101010101" pitchFamily="18" charset="-127"/>
                <a:ea typeface="-윤고딕320" panose="02030504000101010101" pitchFamily="18" charset="-127"/>
                <a:cs typeface="Arial" panose="020B0604020202020204" pitchFamily="34" charset="0"/>
              </a:rPr>
              <a:t>지원합니다</a:t>
            </a:r>
            <a:r>
              <a:rPr lang="en-US" altLang="ko-KR" sz="1050" kern="800" spc="-10" dirty="0">
                <a:latin typeface="-윤고딕320" panose="02030504000101010101" pitchFamily="18" charset="-127"/>
                <a:ea typeface="-윤고딕320" panose="02030504000101010101" pitchFamily="18" charset="-127"/>
              </a:rPr>
              <a:t>. </a:t>
            </a:r>
            <a:r>
              <a:rPr lang="ko-KR" altLang="ko-KR" sz="1050" kern="800" spc="-10">
                <a:latin typeface="-윤고딕320" panose="02030504000101010101" pitchFamily="18" charset="-127"/>
                <a:ea typeface="-윤고딕320" panose="02030504000101010101" pitchFamily="18" charset="-127"/>
                <a:cs typeface="Arial" panose="020B0604020202020204" pitchFamily="34" charset="0"/>
              </a:rPr>
              <a:t>또한</a:t>
            </a:r>
            <a:r>
              <a:rPr lang="ko-KR" altLang="ko-KR" sz="1050" kern="800" spc="-10">
                <a:latin typeface="-윤고딕320" panose="02030504000101010101" pitchFamily="18" charset="-127"/>
                <a:ea typeface="-윤고딕320" panose="02030504000101010101" pitchFamily="18" charset="-127"/>
              </a:rPr>
              <a:t> </a:t>
            </a:r>
            <a:r>
              <a:rPr lang="ko-KR" altLang="ko-KR" sz="1050" kern="800" spc="-10">
                <a:latin typeface="-윤고딕320" panose="02030504000101010101" pitchFamily="18" charset="-127"/>
                <a:ea typeface="-윤고딕320" panose="02030504000101010101" pitchFamily="18" charset="-127"/>
                <a:cs typeface="Arial" panose="020B0604020202020204" pitchFamily="34" charset="0"/>
              </a:rPr>
              <a:t>장애물이</a:t>
            </a:r>
            <a:r>
              <a:rPr lang="ko-KR" altLang="ko-KR" sz="1050" kern="800" spc="-10">
                <a:latin typeface="-윤고딕320" panose="02030504000101010101" pitchFamily="18" charset="-127"/>
                <a:ea typeface="-윤고딕320" panose="02030504000101010101" pitchFamily="18" charset="-127"/>
              </a:rPr>
              <a:t> </a:t>
            </a:r>
            <a:r>
              <a:rPr lang="ko-KR" altLang="ko-KR" sz="1050" kern="800" spc="-10">
                <a:latin typeface="-윤고딕320" panose="02030504000101010101" pitchFamily="18" charset="-127"/>
                <a:ea typeface="-윤고딕320" panose="02030504000101010101" pitchFamily="18" charset="-127"/>
                <a:cs typeface="Arial" panose="020B0604020202020204" pitchFamily="34" charset="0"/>
              </a:rPr>
              <a:t>복잡한</a:t>
            </a:r>
            <a:r>
              <a:rPr lang="ko-KR" altLang="ko-KR" sz="1050" kern="800" spc="-10">
                <a:latin typeface="-윤고딕320" panose="02030504000101010101" pitchFamily="18" charset="-127"/>
                <a:ea typeface="-윤고딕320" panose="02030504000101010101" pitchFamily="18" charset="-127"/>
              </a:rPr>
              <a:t> </a:t>
            </a:r>
            <a:r>
              <a:rPr lang="ko-KR" altLang="ko-KR" sz="1050" kern="800" spc="-10">
                <a:latin typeface="-윤고딕320" panose="02030504000101010101" pitchFamily="18" charset="-127"/>
                <a:ea typeface="-윤고딕320" panose="02030504000101010101" pitchFamily="18" charset="-127"/>
                <a:cs typeface="Arial" panose="020B0604020202020204" pitchFamily="34" charset="0"/>
              </a:rPr>
              <a:t>환경에서</a:t>
            </a:r>
            <a:r>
              <a:rPr lang="ko-KR" altLang="ko-KR" sz="1050" kern="800" spc="-10">
                <a:latin typeface="-윤고딕320" panose="02030504000101010101" pitchFamily="18" charset="-127"/>
                <a:ea typeface="-윤고딕320" panose="02030504000101010101" pitchFamily="18" charset="-127"/>
              </a:rPr>
              <a:t> </a:t>
            </a:r>
            <a:r>
              <a:rPr lang="ko-KR" altLang="ko-KR" sz="1050" kern="800" spc="-10">
                <a:latin typeface="-윤고딕320" panose="02030504000101010101" pitchFamily="18" charset="-127"/>
                <a:ea typeface="-윤고딕320" panose="02030504000101010101" pitchFamily="18" charset="-127"/>
                <a:cs typeface="Arial" panose="020B0604020202020204" pitchFamily="34" charset="0"/>
              </a:rPr>
              <a:t>멀티패스현상을</a:t>
            </a:r>
            <a:r>
              <a:rPr lang="ko-KR" altLang="ko-KR" sz="1050" kern="800" spc="-10">
                <a:latin typeface="-윤고딕320" panose="02030504000101010101" pitchFamily="18" charset="-127"/>
                <a:ea typeface="-윤고딕320" panose="02030504000101010101" pitchFamily="18" charset="-127"/>
              </a:rPr>
              <a:t> </a:t>
            </a:r>
            <a:r>
              <a:rPr lang="ko-KR" altLang="ko-KR" sz="1050" kern="800" spc="-10">
                <a:latin typeface="-윤고딕320" panose="02030504000101010101" pitchFamily="18" charset="-127"/>
                <a:ea typeface="-윤고딕320" panose="02030504000101010101" pitchFamily="18" charset="-127"/>
                <a:cs typeface="Arial" panose="020B0604020202020204" pitchFamily="34" charset="0"/>
              </a:rPr>
              <a:t>줄이고</a:t>
            </a:r>
            <a:r>
              <a:rPr lang="ko-KR" altLang="ko-KR" sz="1050" kern="800" spc="-10">
                <a:latin typeface="-윤고딕320" panose="02030504000101010101" pitchFamily="18" charset="-127"/>
                <a:ea typeface="-윤고딕320" panose="02030504000101010101" pitchFamily="18" charset="-127"/>
              </a:rPr>
              <a:t> </a:t>
            </a:r>
            <a:r>
              <a:rPr lang="ko-KR" altLang="ko-KR" sz="1050" kern="800" spc="-10">
                <a:latin typeface="-윤고딕320" panose="02030504000101010101" pitchFamily="18" charset="-127"/>
                <a:ea typeface="-윤고딕320" panose="02030504000101010101" pitchFamily="18" charset="-127"/>
                <a:cs typeface="Arial" panose="020B0604020202020204" pitchFamily="34" charset="0"/>
              </a:rPr>
              <a:t>무선통신</a:t>
            </a:r>
            <a:r>
              <a:rPr lang="ko-KR" altLang="ko-KR" sz="1050" kern="800" spc="-10">
                <a:latin typeface="-윤고딕320" panose="02030504000101010101" pitchFamily="18" charset="-127"/>
                <a:ea typeface="-윤고딕320" panose="02030504000101010101" pitchFamily="18" charset="-127"/>
              </a:rPr>
              <a:t> </a:t>
            </a:r>
            <a:r>
              <a:rPr lang="ko-KR" altLang="ko-KR" sz="1050" kern="800" spc="-10">
                <a:latin typeface="-윤고딕320" panose="02030504000101010101" pitchFamily="18" charset="-127"/>
                <a:ea typeface="-윤고딕320" panose="02030504000101010101" pitchFamily="18" charset="-127"/>
                <a:cs typeface="Arial" panose="020B0604020202020204" pitchFamily="34" charset="0"/>
              </a:rPr>
              <a:t>품질의</a:t>
            </a:r>
            <a:r>
              <a:rPr lang="ko-KR" altLang="ko-KR" sz="1050" kern="800" spc="-10">
                <a:latin typeface="-윤고딕320" panose="02030504000101010101" pitchFamily="18" charset="-127"/>
                <a:ea typeface="-윤고딕320" panose="02030504000101010101" pitchFamily="18" charset="-127"/>
              </a:rPr>
              <a:t> </a:t>
            </a:r>
            <a:r>
              <a:rPr lang="ko-KR" altLang="ko-KR" sz="1050" kern="800" spc="-10">
                <a:latin typeface="-윤고딕320" panose="02030504000101010101" pitchFamily="18" charset="-127"/>
                <a:ea typeface="-윤고딕320" panose="02030504000101010101" pitchFamily="18" charset="-127"/>
                <a:cs typeface="Arial" panose="020B0604020202020204" pitchFamily="34" charset="0"/>
              </a:rPr>
              <a:t>안정성을</a:t>
            </a:r>
            <a:r>
              <a:rPr lang="ko-KR" altLang="ko-KR" sz="1050" kern="800" spc="-10">
                <a:latin typeface="-윤고딕320" panose="02030504000101010101" pitchFamily="18" charset="-127"/>
                <a:ea typeface="-윤고딕320" panose="02030504000101010101" pitchFamily="18" charset="-127"/>
              </a:rPr>
              <a:t> </a:t>
            </a:r>
            <a:r>
              <a:rPr lang="ko-KR" altLang="ko-KR" sz="1050" kern="800" spc="-10">
                <a:latin typeface="-윤고딕320" panose="02030504000101010101" pitchFamily="18" charset="-127"/>
                <a:ea typeface="-윤고딕320" panose="02030504000101010101" pitchFamily="18" charset="-127"/>
                <a:cs typeface="Arial" panose="020B0604020202020204" pitchFamily="34" charset="0"/>
              </a:rPr>
              <a:t>위해</a:t>
            </a:r>
            <a:r>
              <a:rPr lang="en-US" altLang="ko-KR" sz="1050" kern="800" spc="-10" dirty="0">
                <a:latin typeface="-윤고딕320" panose="02030504000101010101" pitchFamily="18" charset="-127"/>
                <a:ea typeface="-윤고딕320" panose="02030504000101010101" pitchFamily="18" charset="-127"/>
              </a:rPr>
              <a:t> 2</a:t>
            </a:r>
            <a:r>
              <a:rPr lang="ko-KR" altLang="ko-KR" sz="1050" kern="800" spc="-10">
                <a:latin typeface="-윤고딕320" panose="02030504000101010101" pitchFamily="18" charset="-127"/>
                <a:ea typeface="-윤고딕320" panose="02030504000101010101" pitchFamily="18" charset="-127"/>
                <a:cs typeface="Arial" panose="020B0604020202020204" pitchFamily="34" charset="0"/>
              </a:rPr>
              <a:t>개의</a:t>
            </a:r>
            <a:r>
              <a:rPr lang="ko-KR" altLang="ko-KR" sz="1050" kern="800" spc="-10">
                <a:latin typeface="-윤고딕320" panose="02030504000101010101" pitchFamily="18" charset="-127"/>
                <a:ea typeface="-윤고딕320" panose="02030504000101010101" pitchFamily="18" charset="-127"/>
              </a:rPr>
              <a:t> </a:t>
            </a:r>
            <a:r>
              <a:rPr lang="ko-KR" altLang="ko-KR" sz="1050" kern="800" spc="-10">
                <a:latin typeface="-윤고딕320" panose="02030504000101010101" pitchFamily="18" charset="-127"/>
                <a:ea typeface="-윤고딕320" panose="02030504000101010101" pitchFamily="18" charset="-127"/>
                <a:cs typeface="Arial" panose="020B0604020202020204" pitchFamily="34" charset="0"/>
              </a:rPr>
              <a:t>안테나</a:t>
            </a:r>
            <a:r>
              <a:rPr lang="ko-KR" altLang="ko-KR" sz="1050" kern="800" spc="-10">
                <a:latin typeface="-윤고딕320" panose="02030504000101010101" pitchFamily="18" charset="-127"/>
                <a:ea typeface="-윤고딕320" panose="02030504000101010101" pitchFamily="18" charset="-127"/>
              </a:rPr>
              <a:t> </a:t>
            </a:r>
            <a:r>
              <a:rPr lang="ko-KR" altLang="ko-KR" sz="1050" kern="800" spc="-10">
                <a:latin typeface="-윤고딕320" panose="02030504000101010101" pitchFamily="18" charset="-127"/>
                <a:ea typeface="-윤고딕320" panose="02030504000101010101" pitchFamily="18" charset="-127"/>
                <a:cs typeface="Arial" panose="020B0604020202020204" pitchFamily="34" charset="0"/>
              </a:rPr>
              <a:t>포트를</a:t>
            </a:r>
            <a:r>
              <a:rPr lang="ko-KR" altLang="ko-KR" sz="1050" kern="800" spc="-10">
                <a:latin typeface="-윤고딕320" panose="02030504000101010101" pitchFamily="18" charset="-127"/>
                <a:ea typeface="-윤고딕320" panose="02030504000101010101" pitchFamily="18" charset="-127"/>
              </a:rPr>
              <a:t> </a:t>
            </a:r>
            <a:r>
              <a:rPr lang="ko-KR" altLang="ko-KR" sz="1050" kern="800" spc="-10">
                <a:latin typeface="-윤고딕320" panose="02030504000101010101" pitchFamily="18" charset="-127"/>
                <a:ea typeface="-윤고딕320" panose="02030504000101010101" pitchFamily="18" charset="-127"/>
                <a:cs typeface="Arial" panose="020B0604020202020204" pitchFamily="34" charset="0"/>
              </a:rPr>
              <a:t>제공하여</a:t>
            </a:r>
            <a:r>
              <a:rPr lang="en-US" altLang="ko-KR" sz="1050" kern="800" spc="-10" dirty="0">
                <a:latin typeface="-윤고딕320" panose="02030504000101010101" pitchFamily="18" charset="-127"/>
                <a:ea typeface="-윤고딕320" panose="02030504000101010101" pitchFamily="18" charset="-127"/>
              </a:rPr>
              <a:t> Diversity </a:t>
            </a:r>
            <a:r>
              <a:rPr lang="ko-KR" altLang="ko-KR" sz="1050" kern="800" spc="-10">
                <a:latin typeface="-윤고딕320" panose="02030504000101010101" pitchFamily="18" charset="-127"/>
                <a:ea typeface="-윤고딕320" panose="02030504000101010101" pitchFamily="18" charset="-127"/>
                <a:cs typeface="Arial" panose="020B0604020202020204" pitchFamily="34" charset="0"/>
              </a:rPr>
              <a:t>또는</a:t>
            </a:r>
            <a:r>
              <a:rPr lang="en-US" altLang="ko-KR" sz="1050" kern="800" spc="-10" dirty="0">
                <a:latin typeface="-윤고딕320" panose="02030504000101010101" pitchFamily="18" charset="-127"/>
                <a:ea typeface="-윤고딕320" panose="02030504000101010101" pitchFamily="18" charset="-127"/>
              </a:rPr>
              <a:t> MIMO</a:t>
            </a:r>
            <a:r>
              <a:rPr lang="ko-KR" altLang="ko-KR" sz="1050" kern="800" spc="-10">
                <a:latin typeface="-윤고딕320" panose="02030504000101010101" pitchFamily="18" charset="-127"/>
                <a:ea typeface="-윤고딕320" panose="02030504000101010101" pitchFamily="18" charset="-127"/>
                <a:cs typeface="Arial" panose="020B0604020202020204" pitchFamily="34" charset="0"/>
              </a:rPr>
              <a:t>로</a:t>
            </a:r>
            <a:r>
              <a:rPr lang="ko-KR" altLang="ko-KR" sz="1050" kern="800" spc="-10">
                <a:latin typeface="-윤고딕320" panose="02030504000101010101" pitchFamily="18" charset="-127"/>
                <a:ea typeface="-윤고딕320" panose="02030504000101010101" pitchFamily="18" charset="-127"/>
              </a:rPr>
              <a:t> </a:t>
            </a:r>
            <a:r>
              <a:rPr lang="ko-KR" altLang="ko-KR" sz="1050" kern="800" spc="-10" smtClean="0">
                <a:latin typeface="-윤고딕320" panose="02030504000101010101" pitchFamily="18" charset="-127"/>
                <a:ea typeface="-윤고딕320" panose="02030504000101010101" pitchFamily="18" charset="-127"/>
                <a:cs typeface="Arial" panose="020B0604020202020204" pitchFamily="34" charset="0"/>
              </a:rPr>
              <a:t>동작하며</a:t>
            </a:r>
            <a:r>
              <a:rPr lang="ko-KR" altLang="ko-KR" sz="1050" kern="800" spc="-10" smtClean="0">
                <a:latin typeface="-윤고딕320" panose="02030504000101010101" pitchFamily="18" charset="-127"/>
                <a:ea typeface="-윤고딕320" panose="02030504000101010101" pitchFamily="18" charset="-127"/>
              </a:rPr>
              <a:t> </a:t>
            </a:r>
            <a:r>
              <a:rPr lang="ko-KR" altLang="ko-KR" sz="1050" kern="800" spc="-10">
                <a:latin typeface="-윤고딕320" panose="02030504000101010101" pitchFamily="18" charset="-127"/>
                <a:ea typeface="-윤고딕320" panose="02030504000101010101" pitchFamily="18" charset="-127"/>
                <a:cs typeface="Arial" panose="020B0604020202020204" pitchFamily="34" charset="0"/>
              </a:rPr>
              <a:t>이는</a:t>
            </a:r>
            <a:r>
              <a:rPr lang="ko-KR" altLang="ko-KR" sz="1050" kern="800" spc="-10">
                <a:latin typeface="-윤고딕320" panose="02030504000101010101" pitchFamily="18" charset="-127"/>
                <a:ea typeface="-윤고딕320" panose="02030504000101010101" pitchFamily="18" charset="-127"/>
              </a:rPr>
              <a:t> </a:t>
            </a:r>
            <a:r>
              <a:rPr lang="en-US" altLang="ko-KR" sz="1050" kern="800" spc="-10" dirty="0">
                <a:latin typeface="-윤고딕320" panose="02030504000101010101" pitchFamily="18" charset="-127"/>
                <a:ea typeface="-윤고딕320" panose="02030504000101010101" pitchFamily="18" charset="-127"/>
              </a:rPr>
              <a:t> </a:t>
            </a:r>
            <a:r>
              <a:rPr lang="en-US" altLang="ko-KR" sz="1050" kern="800" spc="-10" dirty="0" err="1">
                <a:latin typeface="-윤고딕320" panose="02030504000101010101" pitchFamily="18" charset="-127"/>
                <a:ea typeface="-윤고딕320" panose="02030504000101010101" pitchFamily="18" charset="-127"/>
              </a:rPr>
              <a:t>IIoT</a:t>
            </a:r>
            <a:r>
              <a:rPr lang="en-US" altLang="ko-KR" sz="1050" kern="800" spc="-10" dirty="0">
                <a:latin typeface="-윤고딕320" panose="02030504000101010101" pitchFamily="18" charset="-127"/>
                <a:ea typeface="-윤고딕320" panose="02030504000101010101" pitchFamily="18" charset="-127"/>
              </a:rPr>
              <a:t>, </a:t>
            </a:r>
            <a:r>
              <a:rPr lang="en-US" altLang="ko-KR" sz="1050" kern="800" spc="-10" dirty="0" err="1">
                <a:latin typeface="-윤고딕320" panose="02030504000101010101" pitchFamily="18" charset="-127"/>
                <a:ea typeface="-윤고딕320" panose="02030504000101010101" pitchFamily="18" charset="-127"/>
              </a:rPr>
              <a:t>MtoM</a:t>
            </a:r>
            <a:r>
              <a:rPr lang="en-US" altLang="ko-KR" sz="1050" kern="800" spc="-10" dirty="0">
                <a:latin typeface="-윤고딕320" panose="02030504000101010101" pitchFamily="18" charset="-127"/>
                <a:ea typeface="-윤고딕320" panose="02030504000101010101" pitchFamily="18" charset="-127"/>
              </a:rPr>
              <a:t>, </a:t>
            </a:r>
            <a:r>
              <a:rPr lang="ko-KR" altLang="ko-KR" sz="1050" kern="800" spc="-10">
                <a:latin typeface="-윤고딕320" panose="02030504000101010101" pitchFamily="18" charset="-127"/>
                <a:ea typeface="-윤고딕320" panose="02030504000101010101" pitchFamily="18" charset="-127"/>
                <a:cs typeface="Arial" panose="020B0604020202020204" pitchFamily="34" charset="0"/>
              </a:rPr>
              <a:t>원격접속</a:t>
            </a:r>
            <a:r>
              <a:rPr lang="ko-KR" altLang="ko-KR" sz="1050" kern="800" spc="-10">
                <a:latin typeface="-윤고딕320" panose="02030504000101010101" pitchFamily="18" charset="-127"/>
                <a:ea typeface="-윤고딕320" panose="02030504000101010101" pitchFamily="18" charset="-127"/>
              </a:rPr>
              <a:t> </a:t>
            </a:r>
            <a:r>
              <a:rPr lang="ko-KR" altLang="ko-KR" sz="1050" kern="800" spc="-10">
                <a:latin typeface="-윤고딕320" panose="02030504000101010101" pitchFamily="18" charset="-127"/>
                <a:ea typeface="-윤고딕320" panose="02030504000101010101" pitchFamily="18" charset="-127"/>
                <a:cs typeface="Arial" panose="020B0604020202020204" pitchFamily="34" charset="0"/>
              </a:rPr>
              <a:t>환경에서</a:t>
            </a:r>
            <a:r>
              <a:rPr lang="ko-KR" altLang="ko-KR" sz="1050" kern="800" spc="-10">
                <a:latin typeface="-윤고딕320" panose="02030504000101010101" pitchFamily="18" charset="-127"/>
                <a:ea typeface="-윤고딕320" panose="02030504000101010101" pitchFamily="18" charset="-127"/>
              </a:rPr>
              <a:t> </a:t>
            </a:r>
            <a:r>
              <a:rPr lang="ko-KR" altLang="ko-KR" sz="1050" kern="800" spc="-10">
                <a:latin typeface="-윤고딕320" panose="02030504000101010101" pitchFamily="18" charset="-127"/>
                <a:ea typeface="-윤고딕320" panose="02030504000101010101" pitchFamily="18" charset="-127"/>
                <a:cs typeface="Arial" panose="020B0604020202020204" pitchFamily="34" charset="0"/>
              </a:rPr>
              <a:t>안정적인</a:t>
            </a:r>
            <a:r>
              <a:rPr lang="ko-KR" altLang="ko-KR" sz="1050" kern="800" spc="-10">
                <a:latin typeface="-윤고딕320" panose="02030504000101010101" pitchFamily="18" charset="-127"/>
                <a:ea typeface="-윤고딕320" panose="02030504000101010101" pitchFamily="18" charset="-127"/>
              </a:rPr>
              <a:t> </a:t>
            </a:r>
            <a:r>
              <a:rPr lang="ko-KR" altLang="ko-KR" sz="1050" kern="800" spc="-10">
                <a:latin typeface="-윤고딕320" panose="02030504000101010101" pitchFamily="18" charset="-127"/>
                <a:ea typeface="-윤고딕320" panose="02030504000101010101" pitchFamily="18" charset="-127"/>
                <a:cs typeface="Arial" panose="020B0604020202020204" pitchFamily="34" charset="0"/>
              </a:rPr>
              <a:t>무선품질을</a:t>
            </a:r>
            <a:r>
              <a:rPr lang="ko-KR" altLang="ko-KR" sz="1050" kern="800" spc="-10">
                <a:latin typeface="-윤고딕320" panose="02030504000101010101" pitchFamily="18" charset="-127"/>
                <a:ea typeface="-윤고딕320" panose="02030504000101010101" pitchFamily="18" charset="-127"/>
              </a:rPr>
              <a:t> </a:t>
            </a:r>
            <a:r>
              <a:rPr lang="ko-KR" altLang="ko-KR" sz="1050" kern="800" spc="-10">
                <a:latin typeface="-윤고딕320" panose="02030504000101010101" pitchFamily="18" charset="-127"/>
                <a:ea typeface="-윤고딕320" panose="02030504000101010101" pitchFamily="18" charset="-127"/>
                <a:cs typeface="Arial" panose="020B0604020202020204" pitchFamily="34" charset="0"/>
              </a:rPr>
              <a:t>제공하게</a:t>
            </a:r>
            <a:r>
              <a:rPr lang="ko-KR" altLang="ko-KR" sz="1050" kern="800" spc="-10">
                <a:latin typeface="-윤고딕320" panose="02030504000101010101" pitchFamily="18" charset="-127"/>
                <a:ea typeface="-윤고딕320" panose="02030504000101010101" pitchFamily="18" charset="-127"/>
              </a:rPr>
              <a:t> </a:t>
            </a:r>
            <a:r>
              <a:rPr lang="ko-KR" altLang="ko-KR" sz="1050" kern="800" spc="-10">
                <a:latin typeface="-윤고딕320" panose="02030504000101010101" pitchFamily="18" charset="-127"/>
                <a:ea typeface="-윤고딕320" panose="02030504000101010101" pitchFamily="18" charset="-127"/>
                <a:cs typeface="Arial" panose="020B0604020202020204" pitchFamily="34" charset="0"/>
              </a:rPr>
              <a:t>합니다</a:t>
            </a:r>
            <a:r>
              <a:rPr lang="en-US" altLang="ko-KR" sz="1050" kern="800" spc="-10" dirty="0">
                <a:latin typeface="-윤고딕320" panose="02030504000101010101" pitchFamily="18" charset="-127"/>
                <a:ea typeface="-윤고딕320" panose="02030504000101010101" pitchFamily="18" charset="-127"/>
              </a:rPr>
              <a:t>.  </a:t>
            </a:r>
            <a:endParaRPr lang="en-US" altLang="ko-KR" sz="1050" kern="800" spc="-10" dirty="0" smtClean="0">
              <a:latin typeface="-윤고딕320" panose="02030504000101010101" pitchFamily="18" charset="-127"/>
              <a:ea typeface="-윤고딕320" panose="02030504000101010101" pitchFamily="18" charset="-127"/>
            </a:endParaRPr>
          </a:p>
          <a:p>
            <a:pPr algn="just">
              <a:lnSpc>
                <a:spcPct val="150000"/>
              </a:lnSpc>
            </a:pPr>
            <a:r>
              <a:rPr lang="en-US" altLang="ko-KR" sz="1050" kern="800" spc="-10" dirty="0" smtClean="0">
                <a:latin typeface="-윤고딕320" panose="02030504000101010101" pitchFamily="18" charset="-127"/>
                <a:ea typeface="-윤고딕320" panose="02030504000101010101" pitchFamily="18" charset="-127"/>
              </a:rPr>
              <a:t>-</a:t>
            </a:r>
            <a:r>
              <a:rPr lang="en-US" altLang="ko-KR" sz="1050" kern="800" spc="-10" dirty="0">
                <a:latin typeface="-윤고딕320" panose="02030504000101010101" pitchFamily="18" charset="-127"/>
                <a:ea typeface="-윤고딕320" panose="02030504000101010101" pitchFamily="18" charset="-127"/>
              </a:rPr>
              <a:t>20℃ ~ </a:t>
            </a:r>
            <a:r>
              <a:rPr lang="en-US" altLang="ko-KR" sz="1050" kern="800" spc="-10" dirty="0" smtClean="0">
                <a:latin typeface="-윤고딕320" panose="02030504000101010101" pitchFamily="18" charset="-127"/>
                <a:ea typeface="-윤고딕320" panose="02030504000101010101" pitchFamily="18" charset="-127"/>
              </a:rPr>
              <a:t>+70℃</a:t>
            </a:r>
            <a:r>
              <a:rPr lang="ko-KR" altLang="ko-KR" sz="1050" kern="800" spc="-10" smtClean="0">
                <a:latin typeface="-윤고딕320" panose="02030504000101010101" pitchFamily="18" charset="-127"/>
                <a:ea typeface="-윤고딕320" panose="02030504000101010101" pitchFamily="18" charset="-127"/>
                <a:cs typeface="Arial" panose="020B0604020202020204" pitchFamily="34" charset="0"/>
              </a:rPr>
              <a:t>의</a:t>
            </a:r>
            <a:r>
              <a:rPr lang="ko-KR" altLang="ko-KR" sz="1050" kern="800" spc="-10" smtClean="0">
                <a:latin typeface="-윤고딕320" panose="02030504000101010101" pitchFamily="18" charset="-127"/>
                <a:ea typeface="-윤고딕320" panose="02030504000101010101" pitchFamily="18" charset="-127"/>
              </a:rPr>
              <a:t> </a:t>
            </a:r>
            <a:r>
              <a:rPr lang="ko-KR" altLang="ko-KR" sz="1050" kern="800" spc="-10">
                <a:latin typeface="-윤고딕320" panose="02030504000101010101" pitchFamily="18" charset="-127"/>
                <a:ea typeface="-윤고딕320" panose="02030504000101010101" pitchFamily="18" charset="-127"/>
                <a:cs typeface="Arial" panose="020B0604020202020204" pitchFamily="34" charset="0"/>
              </a:rPr>
              <a:t>동작온도와</a:t>
            </a:r>
            <a:r>
              <a:rPr lang="en-US" altLang="ko-KR" sz="1050" kern="800" spc="-10" dirty="0">
                <a:latin typeface="-윤고딕320" panose="02030504000101010101" pitchFamily="18" charset="-127"/>
                <a:ea typeface="-윤고딕320" panose="02030504000101010101" pitchFamily="18" charset="-127"/>
              </a:rPr>
              <a:t> +</a:t>
            </a:r>
            <a:r>
              <a:rPr lang="en-US" altLang="ko-KR" sz="1050" kern="800" spc="-10" dirty="0" smtClean="0">
                <a:latin typeface="-윤고딕320" panose="02030504000101010101" pitchFamily="18" charset="-127"/>
                <a:ea typeface="-윤고딕320" panose="02030504000101010101" pitchFamily="18" charset="-127"/>
              </a:rPr>
              <a:t>9 ~ +</a:t>
            </a:r>
            <a:r>
              <a:rPr lang="en-US" altLang="ko-KR" sz="1050" kern="800" spc="-10" dirty="0">
                <a:latin typeface="-윤고딕320" panose="02030504000101010101" pitchFamily="18" charset="-127"/>
                <a:ea typeface="-윤고딕320" panose="02030504000101010101" pitchFamily="18" charset="-127"/>
              </a:rPr>
              <a:t>48VDC </a:t>
            </a:r>
            <a:r>
              <a:rPr lang="ko-KR" altLang="ko-KR" sz="1050" kern="800" spc="-10">
                <a:latin typeface="-윤고딕320" panose="02030504000101010101" pitchFamily="18" charset="-127"/>
                <a:ea typeface="-윤고딕320" panose="02030504000101010101" pitchFamily="18" charset="-127"/>
                <a:cs typeface="Arial" panose="020B0604020202020204" pitchFamily="34" charset="0"/>
              </a:rPr>
              <a:t>동작전원</a:t>
            </a:r>
            <a:r>
              <a:rPr lang="en-US" altLang="ko-KR" sz="1050" kern="800" spc="-10" dirty="0">
                <a:latin typeface="-윤고딕320" panose="02030504000101010101" pitchFamily="18" charset="-127"/>
                <a:ea typeface="-윤고딕320" panose="02030504000101010101" pitchFamily="18" charset="-127"/>
              </a:rPr>
              <a:t>, </a:t>
            </a:r>
            <a:r>
              <a:rPr lang="en-US" altLang="ko-KR" sz="1050" kern="800" dirty="0" err="1">
                <a:latin typeface="-윤고딕320" panose="02030504000101010101" pitchFamily="18" charset="-127"/>
                <a:ea typeface="-윤고딕320" panose="02030504000101010101" pitchFamily="18" charset="-127"/>
              </a:rPr>
              <a:t>PoE</a:t>
            </a:r>
            <a:r>
              <a:rPr lang="en-US" altLang="ko-KR" sz="1050" kern="800" dirty="0">
                <a:latin typeface="-윤고딕320" panose="02030504000101010101" pitchFamily="18" charset="-127"/>
                <a:ea typeface="-윤고딕320" panose="02030504000101010101" pitchFamily="18" charset="-127"/>
              </a:rPr>
              <a:t> 802.3at / 802.3af</a:t>
            </a:r>
            <a:r>
              <a:rPr lang="ko-KR" altLang="ko-KR" sz="1050" kern="800" spc="-10">
                <a:latin typeface="-윤고딕320" panose="02030504000101010101" pitchFamily="18" charset="-127"/>
                <a:ea typeface="-윤고딕320" panose="02030504000101010101" pitchFamily="18" charset="-127"/>
                <a:cs typeface="Arial" panose="020B0604020202020204" pitchFamily="34" charset="0"/>
              </a:rPr>
              <a:t>를</a:t>
            </a:r>
            <a:r>
              <a:rPr lang="ko-KR" altLang="ko-KR" sz="1050" kern="800" spc="-10">
                <a:latin typeface="-윤고딕320" panose="02030504000101010101" pitchFamily="18" charset="-127"/>
                <a:ea typeface="-윤고딕320" panose="02030504000101010101" pitchFamily="18" charset="-127"/>
              </a:rPr>
              <a:t> </a:t>
            </a:r>
            <a:r>
              <a:rPr lang="ko-KR" altLang="ko-KR" sz="1050" kern="800" spc="-10">
                <a:latin typeface="-윤고딕320" panose="02030504000101010101" pitchFamily="18" charset="-127"/>
                <a:ea typeface="-윤고딕320" panose="02030504000101010101" pitchFamily="18" charset="-127"/>
                <a:cs typeface="Arial" panose="020B0604020202020204" pitchFamily="34" charset="0"/>
              </a:rPr>
              <a:t>지원합니다</a:t>
            </a:r>
            <a:r>
              <a:rPr lang="en-US" altLang="ko-KR" sz="1050" kern="800" spc="-10" dirty="0">
                <a:latin typeface="-윤고딕320" panose="02030504000101010101" pitchFamily="18" charset="-127"/>
                <a:ea typeface="-윤고딕320" panose="02030504000101010101" pitchFamily="18" charset="-127"/>
              </a:rPr>
              <a:t>.</a:t>
            </a:r>
            <a:endParaRPr lang="ko-KR" altLang="en-US" sz="1050">
              <a:latin typeface="-윤고딕320" panose="02030504000101010101" pitchFamily="18" charset="-127"/>
              <a:ea typeface="-윤고딕320" panose="02030504000101010101" pitchFamily="18" charset="-127"/>
            </a:endParaRPr>
          </a:p>
        </p:txBody>
      </p:sp>
      <p:pic>
        <p:nvPicPr>
          <p:cNvPr id="2" name="그림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3144" y="3839016"/>
            <a:ext cx="3172932" cy="776745"/>
          </a:xfrm>
          <a:prstGeom prst="rect">
            <a:avLst/>
          </a:prstGeom>
        </p:spPr>
      </p:pic>
      <p:pic>
        <p:nvPicPr>
          <p:cNvPr id="22" name="그림 2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3756" y="3974083"/>
            <a:ext cx="775472" cy="501503"/>
          </a:xfrm>
          <a:prstGeom prst="rect">
            <a:avLst/>
          </a:prstGeom>
        </p:spPr>
      </p:pic>
      <p:pic>
        <p:nvPicPr>
          <p:cNvPr id="23" name="그림 2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882488" y="3985716"/>
            <a:ext cx="534855" cy="534855"/>
          </a:xfrm>
          <a:prstGeom prst="rect">
            <a:avLst/>
          </a:prstGeom>
        </p:spPr>
      </p:pic>
      <p:pic>
        <p:nvPicPr>
          <p:cNvPr id="24" name="그림 2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68364" y="4018165"/>
            <a:ext cx="474665" cy="459717"/>
          </a:xfrm>
          <a:prstGeom prst="rect">
            <a:avLst/>
          </a:prstGeom>
        </p:spPr>
      </p:pic>
      <p:pic>
        <p:nvPicPr>
          <p:cNvPr id="25" name="그림 24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656802" y="3998026"/>
            <a:ext cx="519598" cy="557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5996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/>
          <p:cNvSpPr/>
          <p:nvPr/>
        </p:nvSpPr>
        <p:spPr>
          <a:xfrm>
            <a:off x="3766" y="485775"/>
            <a:ext cx="6854234" cy="419100"/>
          </a:xfrm>
          <a:prstGeom prst="rect">
            <a:avLst/>
          </a:prstGeom>
          <a:solidFill>
            <a:srgbClr val="0166A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" name="이등변 삼각형 2"/>
          <p:cNvSpPr/>
          <p:nvPr/>
        </p:nvSpPr>
        <p:spPr>
          <a:xfrm rot="5400000">
            <a:off x="371473" y="795339"/>
            <a:ext cx="195265" cy="233363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" name="TextBox 3"/>
          <p:cNvSpPr txBox="1"/>
          <p:nvPr/>
        </p:nvSpPr>
        <p:spPr>
          <a:xfrm>
            <a:off x="242331" y="514350"/>
            <a:ext cx="14694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mtClean="0">
                <a:solidFill>
                  <a:schemeClr val="bg1"/>
                </a:solidFill>
              </a:rPr>
              <a:t>Specifications</a:t>
            </a:r>
            <a:endParaRPr lang="ko-KR" altLang="en-US">
              <a:solidFill>
                <a:schemeClr val="bg1"/>
              </a:solidFill>
            </a:endParaRPr>
          </a:p>
        </p:txBody>
      </p:sp>
      <p:graphicFrame>
        <p:nvGraphicFramePr>
          <p:cNvPr id="5" name="표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09077289"/>
              </p:ext>
            </p:extLst>
          </p:nvPr>
        </p:nvGraphicFramePr>
        <p:xfrm>
          <a:off x="142873" y="1009653"/>
          <a:ext cx="6581776" cy="783907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828431"/>
                <a:gridCol w="4753345"/>
              </a:tblGrid>
              <a:tr h="333375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000" dirty="0" err="1" smtClean="0">
                          <a:latin typeface="+mn-ea"/>
                          <a:ea typeface="+mn-ea"/>
                        </a:rPr>
                        <a:t>WiFi</a:t>
                      </a:r>
                      <a:r>
                        <a:rPr lang="en-US" altLang="ko-KR" sz="1000" dirty="0" smtClean="0">
                          <a:latin typeface="+mn-ea"/>
                          <a:ea typeface="+mn-ea"/>
                        </a:rPr>
                        <a:t> Interface</a:t>
                      </a:r>
                      <a:endParaRPr lang="ko-KR" altLang="en-US" sz="1000">
                        <a:latin typeface="+mn-ea"/>
                        <a:ea typeface="+mn-ea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200" b="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IEEE 802.11 a/b/g/n</a:t>
                      </a:r>
                      <a:r>
                        <a:rPr lang="en-US" altLang="ko-KR" sz="1000" b="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, MIMO 2T2R, 2.4/5 GHz </a:t>
                      </a:r>
                      <a:r>
                        <a:rPr lang="ko-KR" altLang="en-US" sz="1000" b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표준</a:t>
                      </a: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333375"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1000" smtClean="0">
                          <a:latin typeface="+mn-ea"/>
                          <a:ea typeface="+mn-ea"/>
                        </a:rPr>
                        <a:t>무선 데이터 로밍</a:t>
                      </a:r>
                      <a:endParaRPr lang="ko-KR" altLang="en-US" sz="1000">
                        <a:latin typeface="+mn-ea"/>
                        <a:ea typeface="+mn-ea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200" b="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Proactive Fast Roaming &lt;30ms</a:t>
                      </a:r>
                      <a:r>
                        <a:rPr lang="en-US" altLang="ko-KR" sz="1200" b="0" baseline="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 (0.03</a:t>
                      </a:r>
                      <a:r>
                        <a:rPr lang="ko-KR" altLang="en-US" sz="1200" b="0" baseline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초 이내</a:t>
                      </a:r>
                      <a:r>
                        <a:rPr lang="en-US" altLang="ko-KR" sz="1200" b="0" baseline="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)</a:t>
                      </a:r>
                      <a:endParaRPr lang="ko-KR" altLang="en-US" sz="1200" b="0" smtClean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</a:tr>
              <a:tr h="333375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000" smtClean="0">
                          <a:latin typeface="+mn-ea"/>
                          <a:ea typeface="+mn-ea"/>
                        </a:rPr>
                        <a:t>Ethernet Interface</a:t>
                      </a:r>
                      <a:endParaRPr lang="ko-KR" altLang="en-US" sz="1000">
                        <a:latin typeface="+mn-ea"/>
                        <a:ea typeface="+mn-ea"/>
                      </a:endParaRPr>
                    </a:p>
                  </a:txBody>
                  <a:tcPr anchor="ctr"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200" b="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10/100/1000 Base </a:t>
                      </a:r>
                      <a:r>
                        <a:rPr lang="en-US" altLang="ko-KR" sz="1200" b="0" dirty="0" err="1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Tx</a:t>
                      </a:r>
                      <a:r>
                        <a:rPr lang="en-US" altLang="ko-KR" sz="1200" b="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 auto-sensing</a:t>
                      </a:r>
                      <a:r>
                        <a:rPr lang="en-US" altLang="ko-KR" sz="1000" b="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, auto MDI/MDIX cross-over, RJ45</a:t>
                      </a:r>
                      <a:endParaRPr lang="ko-KR" altLang="en-US" sz="1000" b="0" smtClean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solidFill>
                      <a:srgbClr val="D9D9D9"/>
                    </a:solidFill>
                  </a:tcPr>
                </a:tc>
              </a:tr>
              <a:tr h="333375"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1000" smtClean="0">
                          <a:latin typeface="+mn-ea"/>
                          <a:ea typeface="+mn-ea"/>
                        </a:rPr>
                        <a:t>전송률</a:t>
                      </a:r>
                      <a:endParaRPr lang="ko-KR" altLang="en-US" sz="1000">
                        <a:latin typeface="+mn-ea"/>
                        <a:ea typeface="+mn-ea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000" b="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6.5 to 300Mbps (2T2R)</a:t>
                      </a:r>
                      <a:endParaRPr lang="ko-KR" altLang="en-US" sz="1000" b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</a:tr>
              <a:tr h="333375"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1000" smtClean="0">
                          <a:latin typeface="+mn-ea"/>
                          <a:ea typeface="+mn-ea"/>
                        </a:rPr>
                        <a:t>채널</a:t>
                      </a:r>
                      <a:endParaRPr lang="ko-KR" altLang="en-US" sz="1000">
                        <a:latin typeface="+mn-ea"/>
                        <a:ea typeface="+mn-ea"/>
                      </a:endParaRPr>
                    </a:p>
                  </a:txBody>
                  <a:tcPr anchor="ctr"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000" b="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ISM : 2.4-2.483 GHz (up to 14 channels)</a:t>
                      </a:r>
                    </a:p>
                    <a:p>
                      <a:pPr latinLnBrk="1"/>
                      <a:r>
                        <a:rPr lang="en-US" altLang="ko-KR" sz="1000" b="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UNII : 5.15-5.25 GHz (up to 4 channels)</a:t>
                      </a:r>
                    </a:p>
                    <a:p>
                      <a:pPr latinLnBrk="1"/>
                      <a:r>
                        <a:rPr lang="en-US" altLang="ko-KR" sz="1000" b="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UNII-2 : 5.25-5.35 GHz (up to 4 channels)</a:t>
                      </a:r>
                    </a:p>
                    <a:p>
                      <a:pPr latinLnBrk="1"/>
                      <a:r>
                        <a:rPr lang="en-US" altLang="ko-KR" sz="1000" b="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UNII-2 </a:t>
                      </a:r>
                      <a:r>
                        <a:rPr lang="en-US" altLang="ko-KR" sz="1000" b="0" dirty="0" err="1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ext</a:t>
                      </a:r>
                      <a:r>
                        <a:rPr lang="en-US" altLang="ko-KR" sz="1000" b="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 : 5.470-5.725 GHz (up to 11 channels)</a:t>
                      </a:r>
                    </a:p>
                    <a:p>
                      <a:pPr latinLnBrk="1"/>
                      <a:r>
                        <a:rPr lang="en-US" altLang="ko-KR" sz="1000" b="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UNII-3 : 5.725-5.825 GHz (up to 4 channels) Supports DFS and TPC</a:t>
                      </a:r>
                    </a:p>
                  </a:txBody>
                  <a:tcPr anchor="ctr">
                    <a:solidFill>
                      <a:srgbClr val="D9D9D9"/>
                    </a:solidFill>
                  </a:tcPr>
                </a:tc>
              </a:tr>
              <a:tr h="333375"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1000" smtClean="0">
                          <a:latin typeface="+mn-ea"/>
                          <a:ea typeface="+mn-ea"/>
                        </a:rPr>
                        <a:t>전송 출력</a:t>
                      </a:r>
                      <a:endParaRPr lang="ko-KR" altLang="en-US" sz="1000">
                        <a:latin typeface="+mn-ea"/>
                        <a:ea typeface="+mn-ea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000" b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2.4 GHz : up to 23.5 dBm (aggregate)</a:t>
                      </a:r>
                    </a:p>
                    <a:p>
                      <a:pPr latinLnBrk="1"/>
                      <a:r>
                        <a:rPr lang="en-US" altLang="ko-KR" sz="1000" b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5 GHz : up to 21 dBm (aggregate)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</a:tr>
              <a:tr h="333375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000" smtClean="0">
                          <a:latin typeface="+mn-ea"/>
                          <a:ea typeface="+mn-ea"/>
                        </a:rPr>
                        <a:t>Receive Sensitivity</a:t>
                      </a:r>
                      <a:endParaRPr lang="ko-KR" altLang="en-US" sz="1000">
                        <a:latin typeface="+mn-ea"/>
                        <a:ea typeface="+mn-ea"/>
                      </a:endParaRPr>
                    </a:p>
                  </a:txBody>
                  <a:tcPr anchor="ctr"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000" b="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-92dBm (802.11b/g/n), -96dBm (802.11a/n)</a:t>
                      </a:r>
                    </a:p>
                  </a:txBody>
                  <a:tcPr anchor="ctr">
                    <a:solidFill>
                      <a:srgbClr val="D9D9D9"/>
                    </a:solidFill>
                  </a:tcPr>
                </a:tc>
              </a:tr>
              <a:tr h="333375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000" smtClean="0">
                          <a:latin typeface="+mn-ea"/>
                          <a:ea typeface="+mn-ea"/>
                        </a:rPr>
                        <a:t>Ethernet Networking</a:t>
                      </a:r>
                      <a:endParaRPr lang="ko-KR" altLang="en-US" sz="1000">
                        <a:latin typeface="+mn-ea"/>
                        <a:ea typeface="+mn-ea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000" b="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Frames filtering, bridging, repeater, STP/RSTP, VLAN, DHCP (server &amp; client), DNS relay, Multicast (PIM), IP redundancy (VRRP), static routes, </a:t>
                      </a:r>
                      <a:r>
                        <a:rPr lang="en-US" altLang="ko-KR" sz="1100" b="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NAT router</a:t>
                      </a:r>
                      <a:r>
                        <a:rPr lang="en-US" altLang="ko-KR" sz="1000" b="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, router</a:t>
                      </a:r>
                      <a:endParaRPr lang="ko-KR" altLang="en-US" sz="1000" b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</a:tr>
              <a:tr h="333375"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1000" smtClean="0">
                          <a:latin typeface="+mn-ea"/>
                          <a:ea typeface="+mn-ea"/>
                        </a:rPr>
                        <a:t>안테나</a:t>
                      </a:r>
                      <a:endParaRPr lang="ko-KR" altLang="en-US" sz="1000">
                        <a:latin typeface="+mn-ea"/>
                        <a:ea typeface="+mn-ea"/>
                      </a:endParaRPr>
                    </a:p>
                  </a:txBody>
                  <a:tcPr anchor="ctr"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000" b="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2</a:t>
                      </a:r>
                      <a:r>
                        <a:rPr lang="ko-KR" altLang="en-US" sz="1000" b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개 </a:t>
                      </a:r>
                      <a:r>
                        <a:rPr lang="en-US" altLang="ko-KR" sz="1000" b="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flat &amp; swivel RPSMA </a:t>
                      </a:r>
                      <a:r>
                        <a:rPr lang="ko-KR" altLang="en-US" sz="1000" b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커넥터</a:t>
                      </a:r>
                      <a:r>
                        <a:rPr lang="en-US" altLang="ko-KR" sz="1000" b="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, 2.4GHz-3dBi, 5GHz-4dBi </a:t>
                      </a:r>
                      <a:r>
                        <a:rPr lang="ko-KR" altLang="en-US" sz="1000" b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안테나 기본 장착</a:t>
                      </a:r>
                      <a:endParaRPr lang="ko-KR" altLang="en-US" sz="1000" b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solidFill>
                      <a:srgbClr val="D9D9D9"/>
                    </a:solidFill>
                  </a:tcPr>
                </a:tc>
              </a:tr>
              <a:tr h="333375"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1000" dirty="0" smtClean="0">
                          <a:latin typeface="+mn-ea"/>
                          <a:ea typeface="+mn-ea"/>
                        </a:rPr>
                        <a:t>보안</a:t>
                      </a:r>
                      <a:endParaRPr lang="ko-KR" altLang="en-US" sz="1000" dirty="0">
                        <a:latin typeface="+mn-ea"/>
                        <a:ea typeface="+mn-ea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100" b="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WPA3-PSK (SAE-Personal), WPA3-EAP (Enterprise)</a:t>
                      </a:r>
                      <a:r>
                        <a:rPr lang="en-US" altLang="ko-KR" sz="1000" b="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, Enhanced Open (WPA3-OWE), OSEN </a:t>
                      </a:r>
                      <a:r>
                        <a:rPr lang="ko-KR" altLang="en-US" sz="1000" b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등</a:t>
                      </a:r>
                      <a:r>
                        <a:rPr lang="en-US" altLang="ko-KR" sz="1000" b="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, Firewall, </a:t>
                      </a:r>
                      <a:r>
                        <a:rPr lang="en-US" altLang="ko-KR" sz="1000" b="0" dirty="0" err="1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DoS</a:t>
                      </a:r>
                      <a:r>
                        <a:rPr lang="en-US" altLang="ko-KR" sz="1000" b="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, https, MAC filtering, </a:t>
                      </a:r>
                      <a:r>
                        <a:rPr lang="en-US" altLang="ko-KR" sz="1100" b="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WPA/WPA2-Personal &amp; Enterprise (IEEE 802.1X/RADIUS)</a:t>
                      </a:r>
                      <a:r>
                        <a:rPr lang="en-US" altLang="ko-KR" sz="1000" b="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, WEP, tunnels L2 (GRE), VPN (</a:t>
                      </a:r>
                      <a:r>
                        <a:rPr lang="en-US" altLang="ko-KR" sz="1000" b="0" dirty="0" err="1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OpenVPN</a:t>
                      </a:r>
                      <a:r>
                        <a:rPr lang="en-US" altLang="ko-KR" sz="1000" b="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), SNMP V3, PMK caching/OKC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</a:tr>
              <a:tr h="333375"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1000" smtClean="0">
                          <a:latin typeface="+mn-ea"/>
                          <a:ea typeface="+mn-ea"/>
                        </a:rPr>
                        <a:t>동작모드</a:t>
                      </a:r>
                      <a:endParaRPr lang="ko-KR" altLang="en-US" sz="1000">
                        <a:latin typeface="+mn-ea"/>
                        <a:ea typeface="+mn-ea"/>
                      </a:endParaRPr>
                    </a:p>
                  </a:txBody>
                  <a:tcPr anchor="ctr"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000" b="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Access point, bridge, client, repeater, MESH (IEEE 802.11s), infrastructure, AD-HOC, client router, WMM </a:t>
                      </a:r>
                      <a:r>
                        <a:rPr lang="en-US" altLang="ko-KR" sz="1000" b="0" dirty="0" err="1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QoS</a:t>
                      </a:r>
                      <a:r>
                        <a:rPr lang="en-US" altLang="ko-KR" sz="1000" b="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, multicast, dynamic routing and firewall modes fully supported, Fast roaming (less than 30 </a:t>
                      </a:r>
                      <a:r>
                        <a:rPr lang="en-US" altLang="ko-KR" sz="1000" b="0" dirty="0" err="1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ms</a:t>
                      </a:r>
                      <a:r>
                        <a:rPr lang="en-US" altLang="ko-KR" sz="1000" b="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), redundancy (VRRP)</a:t>
                      </a:r>
                      <a:endParaRPr lang="ko-KR" altLang="en-US" sz="1000" b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solidFill>
                      <a:srgbClr val="D9D9D9"/>
                    </a:solidFill>
                  </a:tcPr>
                </a:tc>
              </a:tr>
              <a:tr h="333375"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1000" smtClean="0">
                          <a:latin typeface="+mn-ea"/>
                          <a:ea typeface="+mn-ea"/>
                        </a:rPr>
                        <a:t>설정</a:t>
                      </a:r>
                      <a:r>
                        <a:rPr lang="en-US" altLang="ko-KR" sz="1000" smtClean="0">
                          <a:latin typeface="+mn-ea"/>
                          <a:ea typeface="+mn-ea"/>
                        </a:rPr>
                        <a:t>/</a:t>
                      </a:r>
                      <a:r>
                        <a:rPr lang="ko-KR" altLang="en-US" sz="1000" smtClean="0">
                          <a:latin typeface="+mn-ea"/>
                          <a:ea typeface="+mn-ea"/>
                        </a:rPr>
                        <a:t>관리</a:t>
                      </a:r>
                      <a:endParaRPr lang="ko-KR" altLang="en-US" sz="1000">
                        <a:latin typeface="+mn-ea"/>
                        <a:ea typeface="+mn-ea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100" b="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ACKSYS administration software (</a:t>
                      </a:r>
                      <a:r>
                        <a:rPr lang="en-US" altLang="ko-KR" sz="1100" b="0" dirty="0" err="1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WaveManager</a:t>
                      </a:r>
                      <a:r>
                        <a:rPr lang="en-US" altLang="ko-KR" sz="1100" b="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 S/W &amp; </a:t>
                      </a:r>
                      <a:r>
                        <a:rPr lang="ko-KR" altLang="en-US" sz="1100" b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무료제공</a:t>
                      </a:r>
                      <a:r>
                        <a:rPr lang="en-US" altLang="ko-KR" sz="1100" b="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)</a:t>
                      </a:r>
                      <a:endParaRPr lang="ko-KR" altLang="en-US" sz="1100" b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</a:tr>
              <a:tr h="333375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000" smtClean="0">
                          <a:latin typeface="+mn-ea"/>
                          <a:ea typeface="+mn-ea"/>
                        </a:rPr>
                        <a:t>LED</a:t>
                      </a:r>
                      <a:endParaRPr lang="ko-KR" altLang="en-US" sz="1000">
                        <a:latin typeface="+mn-ea"/>
                        <a:ea typeface="+mn-ea"/>
                      </a:endParaRPr>
                    </a:p>
                  </a:txBody>
                  <a:tcPr anchor="ctr"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000" b="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Radio : activity–status │ Ethernet : link 10/100/1000–activity │ Power : on-off</a:t>
                      </a:r>
                      <a:endParaRPr lang="ko-KR" altLang="en-US" sz="1000" b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solidFill>
                      <a:srgbClr val="D9D9D9"/>
                    </a:solidFill>
                  </a:tcPr>
                </a:tc>
              </a:tr>
              <a:tr h="333375"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1000" smtClean="0">
                          <a:latin typeface="+mn-ea"/>
                          <a:ea typeface="+mn-ea"/>
                        </a:rPr>
                        <a:t>전원</a:t>
                      </a:r>
                      <a:endParaRPr lang="ko-KR" altLang="en-US" sz="1000">
                        <a:latin typeface="+mn-ea"/>
                        <a:ea typeface="+mn-ea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000" b="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+9 ~ +48VDC (3</a:t>
                      </a:r>
                      <a:r>
                        <a:rPr lang="ko-KR" altLang="en-US" sz="1000" b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핀 피닉스 커넥터</a:t>
                      </a:r>
                      <a:r>
                        <a:rPr lang="en-US" altLang="ko-KR" sz="1000" b="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), </a:t>
                      </a:r>
                      <a:r>
                        <a:rPr lang="en-US" altLang="ko-KR" sz="1000" b="0" dirty="0" err="1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PoE</a:t>
                      </a:r>
                      <a:r>
                        <a:rPr lang="en-US" altLang="ko-KR" sz="1000" b="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 802.3at / 802.3af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</a:tr>
              <a:tr h="333375"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1000" smtClean="0">
                          <a:latin typeface="+mn-ea"/>
                          <a:ea typeface="+mn-ea"/>
                        </a:rPr>
                        <a:t>소비전력</a:t>
                      </a:r>
                      <a:endParaRPr lang="ko-KR" altLang="en-US" sz="1000">
                        <a:latin typeface="+mn-ea"/>
                        <a:ea typeface="+mn-ea"/>
                      </a:endParaRPr>
                    </a:p>
                  </a:txBody>
                  <a:tcPr anchor="ctr"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000" b="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5.5 Watts (</a:t>
                      </a:r>
                      <a:r>
                        <a:rPr lang="ko-KR" altLang="en-US" sz="1000" b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일반</a:t>
                      </a:r>
                      <a:r>
                        <a:rPr lang="en-US" altLang="ko-KR" sz="1000" b="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), 8.5 Watts (</a:t>
                      </a:r>
                      <a:r>
                        <a:rPr lang="ko-KR" altLang="en-US" sz="1000" b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최대</a:t>
                      </a:r>
                      <a:r>
                        <a:rPr lang="en-US" altLang="ko-KR" sz="1000" b="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)</a:t>
                      </a:r>
                      <a:endParaRPr lang="ko-KR" altLang="en-US" sz="1000" b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solidFill>
                      <a:srgbClr val="D9D9D9"/>
                    </a:solidFill>
                  </a:tcPr>
                </a:tc>
              </a:tr>
              <a:tr h="333375"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1000" smtClean="0">
                          <a:latin typeface="+mn-ea"/>
                          <a:ea typeface="+mn-ea"/>
                        </a:rPr>
                        <a:t>인증</a:t>
                      </a:r>
                      <a:endParaRPr lang="ko-KR" altLang="en-US" sz="1000">
                        <a:latin typeface="+mn-ea"/>
                        <a:ea typeface="+mn-ea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200" b="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KC, UL, FCC, CE,</a:t>
                      </a:r>
                      <a:r>
                        <a:rPr lang="en-US" altLang="ko-KR" sz="1200" b="0" baseline="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 TELEC, IC</a:t>
                      </a:r>
                      <a:endParaRPr lang="ko-KR" altLang="en-US" sz="1200" b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</a:tr>
              <a:tr h="333375"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1000" smtClean="0">
                          <a:latin typeface="+mn-ea"/>
                          <a:ea typeface="+mn-ea"/>
                        </a:rPr>
                        <a:t>동작환경</a:t>
                      </a:r>
                      <a:endParaRPr lang="ko-KR" altLang="en-US" sz="1000">
                        <a:latin typeface="+mn-ea"/>
                        <a:ea typeface="+mn-ea"/>
                      </a:endParaRPr>
                    </a:p>
                  </a:txBody>
                  <a:tcPr anchor="ctr"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000" b="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IP30</a:t>
                      </a:r>
                    </a:p>
                    <a:p>
                      <a:pPr latinLnBrk="1"/>
                      <a:r>
                        <a:rPr lang="ko-KR" altLang="en-US" sz="1000" b="0" dirty="0" err="1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동작온도</a:t>
                      </a:r>
                      <a:r>
                        <a:rPr lang="ko-KR" altLang="en-US" sz="1000" b="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 </a:t>
                      </a:r>
                      <a:r>
                        <a:rPr lang="en-US" altLang="ko-KR" sz="1000" b="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: -20</a:t>
                      </a:r>
                      <a:r>
                        <a:rPr lang="en-US" altLang="ko-KR" sz="1000" b="0" kern="800" spc="-1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℃</a:t>
                      </a:r>
                      <a:r>
                        <a:rPr lang="en-US" altLang="ko-KR" sz="1000" b="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 ~ +70</a:t>
                      </a:r>
                      <a:r>
                        <a:rPr lang="en-US" altLang="ko-KR" sz="1000" b="0" kern="800" spc="-1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℃</a:t>
                      </a:r>
                      <a:r>
                        <a:rPr lang="en-US" altLang="ko-KR" sz="1000" b="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, </a:t>
                      </a:r>
                      <a:r>
                        <a:rPr lang="ko-KR" altLang="en-US" sz="1000" b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습도 </a:t>
                      </a:r>
                      <a:r>
                        <a:rPr lang="en-US" altLang="ko-KR" sz="1000" b="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: 5% ~ 99%(non-condensing)</a:t>
                      </a:r>
                    </a:p>
                  </a:txBody>
                  <a:tcPr anchor="ctr">
                    <a:solidFill>
                      <a:srgbClr val="D9D9D9"/>
                    </a:solidFill>
                  </a:tcPr>
                </a:tc>
              </a:tr>
              <a:tr h="333375"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1000" dirty="0" smtClean="0">
                          <a:latin typeface="+mn-ea"/>
                          <a:ea typeface="+mn-ea"/>
                        </a:rPr>
                        <a:t>크기</a:t>
                      </a:r>
                      <a:r>
                        <a:rPr lang="en-US" altLang="ko-KR" sz="1000" dirty="0" smtClean="0">
                          <a:latin typeface="+mn-ea"/>
                          <a:ea typeface="+mn-ea"/>
                        </a:rPr>
                        <a:t>/</a:t>
                      </a:r>
                      <a:r>
                        <a:rPr lang="ko-KR" altLang="en-US" sz="1000" smtClean="0">
                          <a:latin typeface="+mn-ea"/>
                          <a:ea typeface="+mn-ea"/>
                        </a:rPr>
                        <a:t>무게</a:t>
                      </a:r>
                      <a:endParaRPr lang="ko-KR" altLang="en-US" sz="1000">
                        <a:latin typeface="+mn-ea"/>
                        <a:ea typeface="+mn-ea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000" b="0" kern="120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L : 103 x W : 67 x H : 24 mm / 225g</a:t>
                      </a:r>
                      <a:endParaRPr lang="ko-KR" altLang="en-US" sz="1000" b="0" kern="1200">
                        <a:solidFill>
                          <a:schemeClr val="tx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</a:tr>
              <a:tr h="333375"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1000" dirty="0" err="1" smtClean="0">
                          <a:latin typeface="+mn-ea"/>
                          <a:ea typeface="+mn-ea"/>
                        </a:rPr>
                        <a:t>품질보증기간</a:t>
                      </a:r>
                      <a:endParaRPr lang="ko-KR" altLang="en-US" sz="1000" dirty="0">
                        <a:latin typeface="+mn-ea"/>
                        <a:ea typeface="+mn-ea"/>
                      </a:endParaRPr>
                    </a:p>
                  </a:txBody>
                  <a:tcPr anchor="ctr"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200" b="0" kern="120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5</a:t>
                      </a:r>
                      <a:r>
                        <a:rPr lang="ko-KR" altLang="en-US" sz="1200" b="0" kern="120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년</a:t>
                      </a:r>
                      <a:endParaRPr lang="ko-KR" altLang="en-US" sz="1200" b="0" kern="1200">
                        <a:solidFill>
                          <a:schemeClr val="tx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rgbClr val="D9D9D9"/>
                    </a:solidFill>
                  </a:tcPr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129572" y="8897751"/>
            <a:ext cx="91242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200" u="sng" smtClean="0"/>
              <a:t>Accessories</a:t>
            </a:r>
            <a:endParaRPr lang="ko-KR" altLang="en-US" sz="1200" u="sng"/>
          </a:p>
        </p:txBody>
      </p:sp>
      <p:sp>
        <p:nvSpPr>
          <p:cNvPr id="9" name="직사각형 8"/>
          <p:cNvSpPr/>
          <p:nvPr/>
        </p:nvSpPr>
        <p:spPr>
          <a:xfrm>
            <a:off x="139865" y="9137679"/>
            <a:ext cx="1835759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1000">
                <a:latin typeface="-윤고딕320" panose="02030504000101010101" pitchFamily="18" charset="-127"/>
                <a:ea typeface="-윤고딕320" panose="02030504000101010101" pitchFamily="18" charset="-127"/>
              </a:rPr>
              <a:t>WL-FIX-RD2 : </a:t>
            </a:r>
            <a:r>
              <a:rPr lang="ko-KR" altLang="en-US" sz="1000">
                <a:latin typeface="-윤고딕320" panose="02030504000101010101" pitchFamily="18" charset="-127"/>
                <a:ea typeface="-윤고딕320" panose="02030504000101010101" pitchFamily="18" charset="-127"/>
              </a:rPr>
              <a:t>딘레일 고정킷</a:t>
            </a:r>
          </a:p>
        </p:txBody>
      </p:sp>
    </p:spTree>
    <p:extLst>
      <p:ext uri="{BB962C8B-B14F-4D97-AF65-F5344CB8AC3E}">
        <p14:creationId xmlns:p14="http://schemas.microsoft.com/office/powerpoint/2010/main" val="20240095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/>
          <p:cNvSpPr/>
          <p:nvPr/>
        </p:nvSpPr>
        <p:spPr>
          <a:xfrm>
            <a:off x="3766" y="485775"/>
            <a:ext cx="6854234" cy="419100"/>
          </a:xfrm>
          <a:prstGeom prst="rect">
            <a:avLst/>
          </a:prstGeom>
          <a:solidFill>
            <a:srgbClr val="0166A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" name="이등변 삼각형 2"/>
          <p:cNvSpPr/>
          <p:nvPr/>
        </p:nvSpPr>
        <p:spPr>
          <a:xfrm rot="5400000">
            <a:off x="371473" y="795339"/>
            <a:ext cx="195265" cy="233363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" name="TextBox 3"/>
          <p:cNvSpPr txBox="1"/>
          <p:nvPr/>
        </p:nvSpPr>
        <p:spPr>
          <a:xfrm>
            <a:off x="242331" y="514350"/>
            <a:ext cx="12492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 smtClean="0">
                <a:solidFill>
                  <a:schemeClr val="bg1"/>
                </a:solidFill>
              </a:rPr>
              <a:t>Connectors</a:t>
            </a:r>
            <a:endParaRPr lang="ko-KR" altLang="en-US">
              <a:solidFill>
                <a:schemeClr val="bg1"/>
              </a:solidFill>
            </a:endParaRPr>
          </a:p>
        </p:txBody>
      </p:sp>
      <p:graphicFrame>
        <p:nvGraphicFramePr>
          <p:cNvPr id="16" name="표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30190426"/>
              </p:ext>
            </p:extLst>
          </p:nvPr>
        </p:nvGraphicFramePr>
        <p:xfrm>
          <a:off x="352424" y="1125637"/>
          <a:ext cx="6152548" cy="2112999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031961"/>
                <a:gridCol w="1044313"/>
                <a:gridCol w="1538137"/>
                <a:gridCol w="1538137"/>
              </a:tblGrid>
              <a:tr h="387455">
                <a:tc gridSpan="4">
                  <a:txBody>
                    <a:bodyPr/>
                    <a:lstStyle/>
                    <a:p>
                      <a:pPr algn="ctr" latinLnBrk="1"/>
                      <a:r>
                        <a:rPr lang="en-US" altLang="ko-KR" b="1" dirty="0" smtClean="0">
                          <a:latin typeface="-윤고딕320" panose="02030504000101010101" pitchFamily="18" charset="-127"/>
                          <a:ea typeface="-윤고딕320" panose="02030504000101010101" pitchFamily="18" charset="-127"/>
                        </a:rPr>
                        <a:t>Power supply</a:t>
                      </a:r>
                      <a:endParaRPr lang="ko-KR" altLang="en-US" b="1">
                        <a:latin typeface="-윤고딕320" panose="02030504000101010101" pitchFamily="18" charset="-127"/>
                        <a:ea typeface="-윤고딕320" panose="02030504000101010101" pitchFamily="18" charset="-127"/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>
                    <a:lnL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>
                    <a:lnL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>
                    <a:lnL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1386">
                <a:tc rowSpan="4">
                  <a:txBody>
                    <a:bodyPr/>
                    <a:lstStyle/>
                    <a:p>
                      <a:pPr algn="ctr" latinLnBrk="1"/>
                      <a:endParaRPr lang="ko-KR" altLang="en-US"/>
                    </a:p>
                  </a:txBody>
                  <a:tcPr anchor="ctr">
                    <a:lnL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latinLnBrk="1"/>
                      <a:r>
                        <a:rPr lang="en-US" altLang="ko-KR" sz="1050" smtClean="0">
                          <a:latin typeface="-윤고딕320" panose="02030504000101010101" pitchFamily="18" charset="-127"/>
                          <a:ea typeface="-윤고딕320" panose="02030504000101010101" pitchFamily="18" charset="-127"/>
                        </a:rPr>
                        <a:t>Signal Name</a:t>
                      </a:r>
                      <a:endParaRPr lang="ko-KR" altLang="en-US" sz="1050">
                        <a:latin typeface="-윤고딕320" panose="02030504000101010101" pitchFamily="18" charset="-127"/>
                        <a:ea typeface="-윤고딕320" panose="02030504000101010101" pitchFamily="18" charset="-127"/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latinLnBrk="1"/>
                      <a:endParaRPr lang="ko-KR" altLang="en-US"/>
                    </a:p>
                  </a:txBody>
                  <a:tcPr anchor="ctr">
                    <a:lnL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50" smtClean="0">
                          <a:latin typeface="-윤고딕320" panose="02030504000101010101" pitchFamily="18" charset="-127"/>
                          <a:ea typeface="-윤고딕320" panose="02030504000101010101" pitchFamily="18" charset="-127"/>
                        </a:rPr>
                        <a:t>Pin</a:t>
                      </a:r>
                      <a:endParaRPr lang="ko-KR" altLang="en-US" sz="1050">
                        <a:latin typeface="-윤고딕320" panose="02030504000101010101" pitchFamily="18" charset="-127"/>
                        <a:ea typeface="-윤고딕320" panose="02030504000101010101" pitchFamily="18" charset="-127"/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1386">
                <a:tc vMerge="1">
                  <a:txBody>
                    <a:bodyPr/>
                    <a:lstStyle/>
                    <a:p>
                      <a:pPr algn="ctr" latinLnBrk="1"/>
                      <a:endParaRPr lang="ko-KR" altLang="en-US"/>
                    </a:p>
                  </a:txBody>
                  <a:tcPr anchor="ctr">
                    <a:lnL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latinLnBrk="1"/>
                      <a:r>
                        <a:rPr lang="en-US" altLang="ko-KR" sz="1050" smtClean="0">
                          <a:latin typeface="-윤고딕320" panose="02030504000101010101" pitchFamily="18" charset="-127"/>
                          <a:ea typeface="-윤고딕320" panose="02030504000101010101" pitchFamily="18" charset="-127"/>
                        </a:rPr>
                        <a:t>EARTH</a:t>
                      </a:r>
                      <a:endParaRPr lang="ko-KR" altLang="en-US" sz="1050">
                        <a:latin typeface="-윤고딕320" panose="02030504000101010101" pitchFamily="18" charset="-127"/>
                        <a:ea typeface="-윤고딕320" panose="02030504000101010101" pitchFamily="18" charset="-127"/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latinLnBrk="1"/>
                      <a:endParaRPr lang="ko-KR" altLang="en-US"/>
                    </a:p>
                  </a:txBody>
                  <a:tcPr anchor="ctr">
                    <a:lnL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50" smtClean="0">
                          <a:latin typeface="-윤고딕320" panose="02030504000101010101" pitchFamily="18" charset="-127"/>
                          <a:ea typeface="-윤고딕320" panose="02030504000101010101" pitchFamily="18" charset="-127"/>
                        </a:rPr>
                        <a:t>1</a:t>
                      </a:r>
                      <a:endParaRPr lang="ko-KR" altLang="en-US" sz="1050">
                        <a:latin typeface="-윤고딕320" panose="02030504000101010101" pitchFamily="18" charset="-127"/>
                        <a:ea typeface="-윤고딕320" panose="02030504000101010101" pitchFamily="18" charset="-127"/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1386">
                <a:tc vMerge="1">
                  <a:txBody>
                    <a:bodyPr/>
                    <a:lstStyle/>
                    <a:p>
                      <a:pPr algn="ctr" latinLnBrk="1"/>
                      <a:endParaRPr lang="ko-KR" altLang="en-US"/>
                    </a:p>
                  </a:txBody>
                  <a:tcPr anchor="ctr">
                    <a:lnL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latinLnBrk="1"/>
                      <a:r>
                        <a:rPr lang="en-US" altLang="ko-KR" sz="1050" smtClean="0">
                          <a:latin typeface="-윤고딕320" panose="02030504000101010101" pitchFamily="18" charset="-127"/>
                          <a:ea typeface="-윤고딕320" panose="02030504000101010101" pitchFamily="18" charset="-127"/>
                        </a:rPr>
                        <a:t>PWR</a:t>
                      </a:r>
                      <a:endParaRPr lang="ko-KR" altLang="en-US" sz="1050">
                        <a:latin typeface="-윤고딕320" panose="02030504000101010101" pitchFamily="18" charset="-127"/>
                        <a:ea typeface="-윤고딕320" panose="02030504000101010101" pitchFamily="18" charset="-127"/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50" smtClean="0">
                          <a:latin typeface="-윤고딕320" panose="02030504000101010101" pitchFamily="18" charset="-127"/>
                          <a:ea typeface="-윤고딕320" panose="02030504000101010101" pitchFamily="18" charset="-127"/>
                        </a:rPr>
                        <a:t>VIN +</a:t>
                      </a:r>
                      <a:endParaRPr lang="ko-KR" altLang="en-US" sz="1050">
                        <a:latin typeface="-윤고딕320" panose="02030504000101010101" pitchFamily="18" charset="-127"/>
                        <a:ea typeface="-윤고딕320" panose="02030504000101010101" pitchFamily="18" charset="-127"/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50" smtClean="0">
                          <a:latin typeface="-윤고딕320" panose="02030504000101010101" pitchFamily="18" charset="-127"/>
                          <a:ea typeface="-윤고딕320" panose="02030504000101010101" pitchFamily="18" charset="-127"/>
                        </a:rPr>
                        <a:t>2</a:t>
                      </a:r>
                      <a:endParaRPr lang="ko-KR" altLang="en-US" sz="1050">
                        <a:latin typeface="-윤고딕320" panose="02030504000101010101" pitchFamily="18" charset="-127"/>
                        <a:ea typeface="-윤고딕320" panose="02030504000101010101" pitchFamily="18" charset="-127"/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1386">
                <a:tc vMerge="1">
                  <a:txBody>
                    <a:bodyPr/>
                    <a:lstStyle/>
                    <a:p>
                      <a:pPr algn="ctr" latinLnBrk="1"/>
                      <a:endParaRPr lang="ko-KR" altLang="en-US"/>
                    </a:p>
                  </a:txBody>
                  <a:tcPr anchor="ctr">
                    <a:lnL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ctr" latinLnBrk="1"/>
                      <a:endParaRPr lang="ko-KR" altLang="en-US"/>
                    </a:p>
                  </a:txBody>
                  <a:tcPr anchor="ctr">
                    <a:lnL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50" smtClean="0">
                          <a:latin typeface="-윤고딕320" panose="02030504000101010101" pitchFamily="18" charset="-127"/>
                          <a:ea typeface="-윤고딕320" panose="02030504000101010101" pitchFamily="18" charset="-127"/>
                        </a:rPr>
                        <a:t>VIN -</a:t>
                      </a:r>
                      <a:endParaRPr lang="ko-KR" altLang="en-US" sz="1050">
                        <a:latin typeface="-윤고딕320" panose="02030504000101010101" pitchFamily="18" charset="-127"/>
                        <a:ea typeface="-윤고딕320" panose="02030504000101010101" pitchFamily="18" charset="-127"/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50" smtClean="0">
                          <a:latin typeface="-윤고딕320" panose="02030504000101010101" pitchFamily="18" charset="-127"/>
                          <a:ea typeface="-윤고딕320" panose="02030504000101010101" pitchFamily="18" charset="-127"/>
                        </a:rPr>
                        <a:t>3</a:t>
                      </a:r>
                      <a:endParaRPr lang="ko-KR" altLang="en-US" sz="1050">
                        <a:latin typeface="-윤고딕320" panose="02030504000101010101" pitchFamily="18" charset="-127"/>
                        <a:ea typeface="-윤고딕320" panose="02030504000101010101" pitchFamily="18" charset="-127"/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1033" name="Picture 9" descr="20190225_10213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4832" y="1869871"/>
            <a:ext cx="879475" cy="1044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TextBox 16"/>
          <p:cNvSpPr txBox="1"/>
          <p:nvPr/>
        </p:nvSpPr>
        <p:spPr>
          <a:xfrm>
            <a:off x="366539" y="1550386"/>
            <a:ext cx="1996059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100" dirty="0" smtClean="0"/>
              <a:t>3-way terminal block connector</a:t>
            </a:r>
            <a:endParaRPr lang="ko-KR" altLang="en-US" sz="1100"/>
          </a:p>
        </p:txBody>
      </p:sp>
      <p:sp>
        <p:nvSpPr>
          <p:cNvPr id="18" name="TextBox 17"/>
          <p:cNvSpPr txBox="1"/>
          <p:nvPr/>
        </p:nvSpPr>
        <p:spPr>
          <a:xfrm>
            <a:off x="1024173" y="2926021"/>
            <a:ext cx="70243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200" smtClean="0"/>
              <a:t>3    2    1</a:t>
            </a:r>
            <a:endParaRPr lang="ko-KR" altLang="en-US" sz="1200"/>
          </a:p>
        </p:txBody>
      </p:sp>
      <p:graphicFrame>
        <p:nvGraphicFramePr>
          <p:cNvPr id="25" name="표 2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86200185"/>
              </p:ext>
            </p:extLst>
          </p:nvPr>
        </p:nvGraphicFramePr>
        <p:xfrm>
          <a:off x="366539" y="3641989"/>
          <a:ext cx="6152548" cy="187773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031961"/>
                <a:gridCol w="4120587"/>
              </a:tblGrid>
              <a:tr h="374428">
                <a:tc gridSpan="2">
                  <a:txBody>
                    <a:bodyPr/>
                    <a:lstStyle/>
                    <a:p>
                      <a:pPr algn="ctr" latinLnBrk="1"/>
                      <a:r>
                        <a:rPr lang="en-US" altLang="ko-KR" b="1" dirty="0" smtClean="0">
                          <a:latin typeface="-윤고딕320" panose="02030504000101010101" pitchFamily="18" charset="-127"/>
                          <a:ea typeface="-윤고딕320" panose="02030504000101010101" pitchFamily="18" charset="-127"/>
                        </a:rPr>
                        <a:t>LAN (Ethernet)</a:t>
                      </a:r>
                      <a:endParaRPr lang="ko-KR" altLang="en-US" b="1">
                        <a:latin typeface="-윤고딕320" panose="02030504000101010101" pitchFamily="18" charset="-127"/>
                        <a:ea typeface="-윤고딕320" panose="02030504000101010101" pitchFamily="18" charset="-127"/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>
                    <a:lnL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03310">
                <a:tc>
                  <a:txBody>
                    <a:bodyPr/>
                    <a:lstStyle/>
                    <a:p>
                      <a:pPr algn="ctr" latinLnBrk="1"/>
                      <a:endParaRPr lang="ko-KR" altLang="en-US"/>
                    </a:p>
                  </a:txBody>
                  <a:tcPr anchor="ctr">
                    <a:lnL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latinLnBrk="1"/>
                      <a:r>
                        <a:rPr lang="ko-KR" altLang="en-US" sz="1050" dirty="0" err="1" smtClean="0">
                          <a:latin typeface="-윤고딕320" panose="02030504000101010101" pitchFamily="18" charset="-127"/>
                          <a:ea typeface="-윤고딕320" panose="02030504000101010101" pitchFamily="18" charset="-127"/>
                        </a:rPr>
                        <a:t>이더넷</a:t>
                      </a:r>
                      <a:r>
                        <a:rPr lang="ko-KR" altLang="en-US" sz="1050" dirty="0" smtClean="0">
                          <a:latin typeface="-윤고딕320" panose="02030504000101010101" pitchFamily="18" charset="-127"/>
                          <a:ea typeface="-윤고딕320" panose="02030504000101010101" pitchFamily="18" charset="-127"/>
                        </a:rPr>
                        <a:t> </a:t>
                      </a:r>
                      <a:r>
                        <a:rPr lang="en-US" altLang="ko-KR" sz="1050" dirty="0" err="1" smtClean="0">
                          <a:latin typeface="-윤고딕320" panose="02030504000101010101" pitchFamily="18" charset="-127"/>
                          <a:ea typeface="-윤고딕320" panose="02030504000101010101" pitchFamily="18" charset="-127"/>
                        </a:rPr>
                        <a:t>PoE</a:t>
                      </a:r>
                      <a:r>
                        <a:rPr lang="ko-KR" altLang="en-US" sz="1050" smtClean="0">
                          <a:latin typeface="-윤고딕320" panose="02030504000101010101" pitchFamily="18" charset="-127"/>
                          <a:ea typeface="-윤고딕320" panose="02030504000101010101" pitchFamily="18" charset="-127"/>
                        </a:rPr>
                        <a:t>를 지원하는 </a:t>
                      </a:r>
                      <a:r>
                        <a:rPr lang="en-US" altLang="ko-KR" sz="1050" dirty="0" smtClean="0">
                          <a:latin typeface="-윤고딕320" panose="02030504000101010101" pitchFamily="18" charset="-127"/>
                          <a:ea typeface="-윤고딕320" panose="02030504000101010101" pitchFamily="18" charset="-127"/>
                        </a:rPr>
                        <a:t>LAN </a:t>
                      </a:r>
                      <a:r>
                        <a:rPr lang="ko-KR" altLang="en-US" sz="1050" smtClean="0">
                          <a:latin typeface="-윤고딕320" panose="02030504000101010101" pitchFamily="18" charset="-127"/>
                          <a:ea typeface="-윤고딕320" panose="02030504000101010101" pitchFamily="18" charset="-127"/>
                        </a:rPr>
                        <a:t>포트입니다</a:t>
                      </a:r>
                      <a:r>
                        <a:rPr lang="en-US" altLang="ko-KR" sz="1050" dirty="0" smtClean="0">
                          <a:latin typeface="-윤고딕320" panose="02030504000101010101" pitchFamily="18" charset="-127"/>
                          <a:ea typeface="-윤고딕320" panose="02030504000101010101" pitchFamily="18" charset="-127"/>
                        </a:rPr>
                        <a:t>.</a:t>
                      </a:r>
                    </a:p>
                    <a:p>
                      <a:pPr algn="l" latinLnBrk="1"/>
                      <a:r>
                        <a:rPr lang="ko-KR" altLang="en-US" sz="1050" dirty="0" smtClean="0">
                          <a:latin typeface="-윤고딕320" panose="02030504000101010101" pitchFamily="18" charset="-127"/>
                          <a:ea typeface="-윤고딕320" panose="02030504000101010101" pitchFamily="18" charset="-127"/>
                        </a:rPr>
                        <a:t>이 포트는 </a:t>
                      </a:r>
                      <a:r>
                        <a:rPr lang="en-US" altLang="ko-KR" sz="1050" dirty="0" smtClean="0">
                          <a:latin typeface="-윤고딕320" panose="02030504000101010101" pitchFamily="18" charset="-127"/>
                          <a:ea typeface="-윤고딕320" panose="02030504000101010101" pitchFamily="18" charset="-127"/>
                        </a:rPr>
                        <a:t>Auto-negotiation </a:t>
                      </a:r>
                      <a:r>
                        <a:rPr lang="ko-KR" altLang="en-US" sz="1050" smtClean="0">
                          <a:latin typeface="-윤고딕320" panose="02030504000101010101" pitchFamily="18" charset="-127"/>
                          <a:ea typeface="-윤고딕320" panose="02030504000101010101" pitchFamily="18" charset="-127"/>
                        </a:rPr>
                        <a:t>기능을 지원하며 자동으로 전송속도 </a:t>
                      </a:r>
                      <a:r>
                        <a:rPr lang="en-US" altLang="ko-KR" sz="1050" dirty="0" smtClean="0">
                          <a:latin typeface="-윤고딕320" panose="02030504000101010101" pitchFamily="18" charset="-127"/>
                          <a:ea typeface="-윤고딕320" panose="02030504000101010101" pitchFamily="18" charset="-127"/>
                        </a:rPr>
                        <a:t>(10/100/1000 Base-</a:t>
                      </a:r>
                      <a:r>
                        <a:rPr lang="en-US" altLang="ko-KR" sz="1050" dirty="0" err="1" smtClean="0">
                          <a:latin typeface="-윤고딕320" panose="02030504000101010101" pitchFamily="18" charset="-127"/>
                          <a:ea typeface="-윤고딕320" panose="02030504000101010101" pitchFamily="18" charset="-127"/>
                        </a:rPr>
                        <a:t>Tx</a:t>
                      </a:r>
                      <a:r>
                        <a:rPr lang="en-US" altLang="ko-KR" sz="1050" dirty="0" smtClean="0">
                          <a:latin typeface="-윤고딕320" panose="02030504000101010101" pitchFamily="18" charset="-127"/>
                          <a:ea typeface="-윤고딕320" panose="02030504000101010101" pitchFamily="18" charset="-127"/>
                        </a:rPr>
                        <a:t> Half/Full Duplex)</a:t>
                      </a:r>
                      <a:r>
                        <a:rPr lang="ko-KR" altLang="en-US" sz="1050" smtClean="0">
                          <a:latin typeface="-윤고딕320" panose="02030504000101010101" pitchFamily="18" charset="-127"/>
                          <a:ea typeface="-윤고딕320" panose="02030504000101010101" pitchFamily="18" charset="-127"/>
                        </a:rPr>
                        <a:t>가 설정됩니다</a:t>
                      </a:r>
                      <a:r>
                        <a:rPr lang="en-US" altLang="ko-KR" sz="1050" dirty="0" smtClean="0">
                          <a:latin typeface="-윤고딕320" panose="02030504000101010101" pitchFamily="18" charset="-127"/>
                          <a:ea typeface="-윤고딕320" panose="02030504000101010101" pitchFamily="18" charset="-127"/>
                        </a:rPr>
                        <a:t>.</a:t>
                      </a:r>
                    </a:p>
                    <a:p>
                      <a:pPr algn="l" latinLnBrk="1"/>
                      <a:r>
                        <a:rPr lang="ko-KR" altLang="en-US" sz="1050" dirty="0" smtClean="0">
                          <a:latin typeface="-윤고딕320" panose="02030504000101010101" pitchFamily="18" charset="-127"/>
                          <a:ea typeface="-윤고딕320" panose="02030504000101010101" pitchFamily="18" charset="-127"/>
                        </a:rPr>
                        <a:t>이를 통해 호환되지 않는 사양으로 인해 네트워크에 장애가 발생할 위험이 줄어듭니다</a:t>
                      </a:r>
                      <a:r>
                        <a:rPr lang="en-US" altLang="ko-KR" sz="1050" dirty="0" smtClean="0">
                          <a:latin typeface="-윤고딕320" panose="02030504000101010101" pitchFamily="18" charset="-127"/>
                          <a:ea typeface="-윤고딕320" panose="02030504000101010101" pitchFamily="18" charset="-127"/>
                        </a:rPr>
                        <a:t>.</a:t>
                      </a:r>
                      <a:endParaRPr lang="en-US" altLang="ko-KR" sz="1050" dirty="0">
                        <a:latin typeface="-윤고딕320" panose="02030504000101010101" pitchFamily="18" charset="-127"/>
                        <a:ea typeface="-윤고딕320" panose="02030504000101010101" pitchFamily="18" charset="-127"/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27" name="TextBox 26"/>
          <p:cNvSpPr txBox="1"/>
          <p:nvPr/>
        </p:nvSpPr>
        <p:spPr>
          <a:xfrm>
            <a:off x="608193" y="4081120"/>
            <a:ext cx="1534394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100" smtClean="0"/>
              <a:t>RJ-45 female connector</a:t>
            </a:r>
            <a:endParaRPr lang="ko-KR" altLang="en-US" sz="1100"/>
          </a:p>
        </p:txBody>
      </p:sp>
      <p:pic>
        <p:nvPicPr>
          <p:cNvPr id="1034" name="그림 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1347" y="4407899"/>
            <a:ext cx="1208087" cy="957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30" name="표 2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39850742"/>
              </p:ext>
            </p:extLst>
          </p:nvPr>
        </p:nvGraphicFramePr>
        <p:xfrm>
          <a:off x="380043" y="5912552"/>
          <a:ext cx="6152548" cy="2883795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015916"/>
                <a:gridCol w="2025570"/>
                <a:gridCol w="2111062"/>
              </a:tblGrid>
              <a:tr h="418800">
                <a:tc gridSpan="3">
                  <a:txBody>
                    <a:bodyPr/>
                    <a:lstStyle/>
                    <a:p>
                      <a:pPr algn="ctr" latinLnBrk="1"/>
                      <a:r>
                        <a:rPr lang="en-US" altLang="ko-KR" b="1" dirty="0" err="1" smtClean="0">
                          <a:latin typeface="-윤고딕320" panose="02030504000101010101" pitchFamily="18" charset="-127"/>
                          <a:ea typeface="-윤고딕320" panose="02030504000101010101" pitchFamily="18" charset="-127"/>
                        </a:rPr>
                        <a:t>WiFi</a:t>
                      </a:r>
                      <a:r>
                        <a:rPr lang="en-US" altLang="ko-KR" b="1" dirty="0" smtClean="0">
                          <a:latin typeface="-윤고딕320" panose="02030504000101010101" pitchFamily="18" charset="-127"/>
                          <a:ea typeface="-윤고딕320" panose="02030504000101010101" pitchFamily="18" charset="-127"/>
                        </a:rPr>
                        <a:t> Ant </a:t>
                      </a:r>
                      <a:r>
                        <a:rPr lang="ko-KR" altLang="en-US" b="1" smtClean="0">
                          <a:latin typeface="-윤고딕320" panose="02030504000101010101" pitchFamily="18" charset="-127"/>
                          <a:ea typeface="-윤고딕320" panose="02030504000101010101" pitchFamily="18" charset="-127"/>
                        </a:rPr>
                        <a:t>안테나 커넥터 </a:t>
                      </a:r>
                      <a:r>
                        <a:rPr lang="en-US" altLang="ko-KR" b="1" dirty="0" smtClean="0">
                          <a:latin typeface="-윤고딕320" panose="02030504000101010101" pitchFamily="18" charset="-127"/>
                          <a:ea typeface="-윤고딕320" panose="02030504000101010101" pitchFamily="18" charset="-127"/>
                        </a:rPr>
                        <a:t>( 50</a:t>
                      </a:r>
                      <a:r>
                        <a:rPr lang="el-GR" altLang="ko-KR" sz="1246" b="1" kern="1200" dirty="0" smtClean="0">
                          <a:solidFill>
                            <a:schemeClr val="tx1"/>
                          </a:solidFill>
                          <a:effectLst/>
                          <a:latin typeface="-윤고딕320" panose="02030504000101010101" pitchFamily="18" charset="-127"/>
                          <a:ea typeface="-윤고딕320" panose="02030504000101010101" pitchFamily="18" charset="-127"/>
                          <a:cs typeface="+mn-cs"/>
                        </a:rPr>
                        <a:t>Ω</a:t>
                      </a:r>
                      <a:r>
                        <a:rPr lang="en-US" altLang="ko-KR" sz="1246" b="1" kern="1200" dirty="0" smtClean="0">
                          <a:solidFill>
                            <a:schemeClr val="tx1"/>
                          </a:solidFill>
                          <a:effectLst/>
                          <a:latin typeface="-윤고딕320" panose="02030504000101010101" pitchFamily="18" charset="-127"/>
                          <a:ea typeface="-윤고딕320" panose="02030504000101010101" pitchFamily="18" charset="-127"/>
                          <a:cs typeface="+mn-cs"/>
                        </a:rPr>
                        <a:t>)</a:t>
                      </a:r>
                      <a:endParaRPr lang="ko-KR" altLang="en-US" b="1">
                        <a:latin typeface="-윤고딕320" panose="02030504000101010101" pitchFamily="18" charset="-127"/>
                        <a:ea typeface="-윤고딕320" panose="02030504000101010101" pitchFamily="18" charset="-127"/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latinLnBrk="1"/>
                      <a:endParaRPr lang="ko-KR" altLang="en-US" b="1"/>
                    </a:p>
                  </a:txBody>
                  <a:tcPr anchor="ctr">
                    <a:lnL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latinLnBrk="1"/>
                      <a:endParaRPr lang="ko-KR" altLang="en-US" b="1"/>
                    </a:p>
                  </a:txBody>
                  <a:tcPr anchor="ctr">
                    <a:lnL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578734">
                <a:tc rowSpan="3">
                  <a:txBody>
                    <a:bodyPr/>
                    <a:lstStyle/>
                    <a:p>
                      <a:pPr algn="ctr" latinLnBrk="1"/>
                      <a:endParaRPr lang="ko-KR" altLang="en-US"/>
                    </a:p>
                  </a:txBody>
                  <a:tcPr anchor="ctr">
                    <a:lnL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50" smtClean="0">
                          <a:latin typeface="-윤고딕320" panose="02030504000101010101" pitchFamily="18" charset="-127"/>
                          <a:ea typeface="-윤고딕320" panose="02030504000101010101" pitchFamily="18" charset="-127"/>
                        </a:rPr>
                        <a:t>Signal name</a:t>
                      </a:r>
                      <a:endParaRPr lang="en-US" altLang="ko-KR" sz="1050">
                        <a:latin typeface="-윤고딕320" panose="02030504000101010101" pitchFamily="18" charset="-127"/>
                        <a:ea typeface="-윤고딕320" panose="02030504000101010101" pitchFamily="18" charset="-127"/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50" smtClean="0">
                          <a:latin typeface="-윤고딕320" panose="02030504000101010101" pitchFamily="18" charset="-127"/>
                          <a:ea typeface="-윤고딕320" panose="02030504000101010101" pitchFamily="18" charset="-127"/>
                        </a:rPr>
                        <a:t>Function</a:t>
                      </a:r>
                      <a:endParaRPr lang="en-US" altLang="ko-KR" sz="1050">
                        <a:latin typeface="-윤고딕320" panose="02030504000101010101" pitchFamily="18" charset="-127"/>
                        <a:ea typeface="-윤고딕320" panose="02030504000101010101" pitchFamily="18" charset="-127"/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44010">
                <a:tc vMerge="1">
                  <a:txBody>
                    <a:bodyPr/>
                    <a:lstStyle/>
                    <a:p>
                      <a:pPr algn="ctr" latinLnBrk="1"/>
                      <a:endParaRPr lang="ko-KR" altLang="en-US"/>
                    </a:p>
                  </a:txBody>
                  <a:tcPr anchor="ctr">
                    <a:lnL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50" smtClean="0">
                          <a:latin typeface="-윤고딕320" panose="02030504000101010101" pitchFamily="18" charset="-127"/>
                          <a:ea typeface="-윤고딕320" panose="02030504000101010101" pitchFamily="18" charset="-127"/>
                        </a:rPr>
                        <a:t>Ant.1</a:t>
                      </a:r>
                      <a:endParaRPr lang="en-US" altLang="ko-KR" sz="1050">
                        <a:latin typeface="-윤고딕320" panose="02030504000101010101" pitchFamily="18" charset="-127"/>
                        <a:ea typeface="-윤고딕320" panose="02030504000101010101" pitchFamily="18" charset="-127"/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50" smtClean="0">
                          <a:latin typeface="-윤고딕320" panose="02030504000101010101" pitchFamily="18" charset="-127"/>
                          <a:ea typeface="-윤고딕320" panose="02030504000101010101" pitchFamily="18" charset="-127"/>
                        </a:rPr>
                        <a:t>RF</a:t>
                      </a:r>
                      <a:r>
                        <a:rPr lang="en-US" altLang="ko-KR" sz="1050" baseline="0" smtClean="0">
                          <a:latin typeface="-윤고딕320" panose="02030504000101010101" pitchFamily="18" charset="-127"/>
                          <a:ea typeface="-윤고딕320" panose="02030504000101010101" pitchFamily="18" charset="-127"/>
                        </a:rPr>
                        <a:t> chain 1</a:t>
                      </a:r>
                      <a:endParaRPr lang="en-US" altLang="ko-KR" sz="1050">
                        <a:latin typeface="-윤고딕320" panose="02030504000101010101" pitchFamily="18" charset="-127"/>
                        <a:ea typeface="-윤고딕320" panose="02030504000101010101" pitchFamily="18" charset="-127"/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21917">
                <a:tc vMerge="1">
                  <a:txBody>
                    <a:bodyPr/>
                    <a:lstStyle/>
                    <a:p>
                      <a:pPr algn="ctr" latinLnBrk="1"/>
                      <a:endParaRPr lang="ko-KR" altLang="en-US"/>
                    </a:p>
                  </a:txBody>
                  <a:tcPr anchor="ctr">
                    <a:lnL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50" smtClean="0">
                          <a:latin typeface="-윤고딕320" panose="02030504000101010101" pitchFamily="18" charset="-127"/>
                          <a:ea typeface="-윤고딕320" panose="02030504000101010101" pitchFamily="18" charset="-127"/>
                        </a:rPr>
                        <a:t>Ant.2</a:t>
                      </a:r>
                      <a:endParaRPr lang="en-US" altLang="ko-KR" sz="1050">
                        <a:latin typeface="-윤고딕320" panose="02030504000101010101" pitchFamily="18" charset="-127"/>
                        <a:ea typeface="-윤고딕320" panose="02030504000101010101" pitchFamily="18" charset="-127"/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50" smtClean="0">
                          <a:latin typeface="-윤고딕320" panose="02030504000101010101" pitchFamily="18" charset="-127"/>
                          <a:ea typeface="-윤고딕320" panose="02030504000101010101" pitchFamily="18" charset="-127"/>
                        </a:rPr>
                        <a:t>RF chain 2</a:t>
                      </a:r>
                      <a:endParaRPr lang="en-US" altLang="ko-KR" sz="1050">
                        <a:latin typeface="-윤고딕320" panose="02030504000101010101" pitchFamily="18" charset="-127"/>
                        <a:ea typeface="-윤고딕320" panose="02030504000101010101" pitchFamily="18" charset="-127"/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20334">
                <a:tc gridSpan="3">
                  <a:txBody>
                    <a:bodyPr/>
                    <a:lstStyle/>
                    <a:p>
                      <a:r>
                        <a:rPr lang="en-US" altLang="ko-KR" sz="1050" kern="1200" dirty="0" smtClean="0">
                          <a:solidFill>
                            <a:schemeClr val="tx1"/>
                          </a:solidFill>
                          <a:effectLst/>
                          <a:latin typeface="-윤고딕320" panose="02030504000101010101" pitchFamily="18" charset="-127"/>
                          <a:ea typeface="-윤고딕320" panose="02030504000101010101" pitchFamily="18" charset="-127"/>
                          <a:cs typeface="+mn-cs"/>
                        </a:rPr>
                        <a:t>MIMO 2T/2R </a:t>
                      </a:r>
                      <a:r>
                        <a:rPr lang="ko-KR" altLang="ko-KR" sz="1050" kern="1200" smtClean="0">
                          <a:solidFill>
                            <a:schemeClr val="tx1"/>
                          </a:solidFill>
                          <a:effectLst/>
                          <a:latin typeface="-윤고딕320" panose="02030504000101010101" pitchFamily="18" charset="-127"/>
                          <a:ea typeface="-윤고딕320" panose="02030504000101010101" pitchFamily="18" charset="-127"/>
                          <a:cs typeface="+mn-cs"/>
                        </a:rPr>
                        <a:t>기술과 고속 무선 전송의 이점을 최대한 활용하려면 모든 안테나를 연결해야 합니다</a:t>
                      </a:r>
                      <a:r>
                        <a:rPr lang="en-US" altLang="ko-KR" sz="1050" kern="1200" dirty="0" smtClean="0">
                          <a:solidFill>
                            <a:schemeClr val="tx1"/>
                          </a:solidFill>
                          <a:effectLst/>
                          <a:latin typeface="-윤고딕320" panose="02030504000101010101" pitchFamily="18" charset="-127"/>
                          <a:ea typeface="-윤고딕320" panose="02030504000101010101" pitchFamily="18" charset="-127"/>
                          <a:cs typeface="+mn-cs"/>
                        </a:rPr>
                        <a:t>. </a:t>
                      </a:r>
                      <a:r>
                        <a:rPr lang="ko-KR" altLang="en-US" sz="1050" kern="1200" smtClean="0">
                          <a:solidFill>
                            <a:schemeClr val="tx1"/>
                          </a:solidFill>
                          <a:effectLst/>
                          <a:latin typeface="-윤고딕320" panose="02030504000101010101" pitchFamily="18" charset="-127"/>
                          <a:ea typeface="-윤고딕320" panose="02030504000101010101" pitchFamily="18" charset="-127"/>
                          <a:cs typeface="+mn-cs"/>
                        </a:rPr>
                        <a:t>만약</a:t>
                      </a:r>
                      <a:r>
                        <a:rPr lang="ko-KR" altLang="ko-KR" sz="1050" kern="1200" smtClean="0">
                          <a:solidFill>
                            <a:schemeClr val="tx1"/>
                          </a:solidFill>
                          <a:effectLst/>
                          <a:latin typeface="-윤고딕320" panose="02030504000101010101" pitchFamily="18" charset="-127"/>
                          <a:ea typeface="-윤고딕320" panose="02030504000101010101" pitchFamily="18" charset="-127"/>
                          <a:cs typeface="+mn-cs"/>
                        </a:rPr>
                        <a:t> 단일 안테나를 사용해야 할 경우</a:t>
                      </a:r>
                      <a:r>
                        <a:rPr lang="en-US" altLang="ko-KR" sz="1050" kern="1200" dirty="0" smtClean="0">
                          <a:solidFill>
                            <a:schemeClr val="tx1"/>
                          </a:solidFill>
                          <a:effectLst/>
                          <a:latin typeface="-윤고딕320" panose="02030504000101010101" pitchFamily="18" charset="-127"/>
                          <a:ea typeface="-윤고딕320" panose="02030504000101010101" pitchFamily="18" charset="-127"/>
                          <a:cs typeface="+mn-cs"/>
                        </a:rPr>
                        <a:t>, Ant.1 </a:t>
                      </a:r>
                      <a:r>
                        <a:rPr lang="ko-KR" altLang="ko-KR" sz="1050" kern="1200" smtClean="0">
                          <a:solidFill>
                            <a:schemeClr val="tx1"/>
                          </a:solidFill>
                          <a:effectLst/>
                          <a:latin typeface="-윤고딕320" panose="02030504000101010101" pitchFamily="18" charset="-127"/>
                          <a:ea typeface="-윤고딕320" panose="02030504000101010101" pitchFamily="18" charset="-127"/>
                          <a:cs typeface="+mn-cs"/>
                        </a:rPr>
                        <a:t>포트에 안테나를 연결한 후 웹설정에서 </a:t>
                      </a:r>
                      <a:r>
                        <a:rPr lang="en-US" altLang="ko-KR" sz="1050" kern="1200" dirty="0" smtClean="0">
                          <a:solidFill>
                            <a:schemeClr val="tx1"/>
                          </a:solidFill>
                          <a:effectLst/>
                          <a:latin typeface="-윤고딕320" panose="02030504000101010101" pitchFamily="18" charset="-127"/>
                          <a:ea typeface="-윤고딕320" panose="02030504000101010101" pitchFamily="18" charset="-127"/>
                          <a:cs typeface="+mn-cs"/>
                        </a:rPr>
                        <a:t>Ant.1 </a:t>
                      </a:r>
                      <a:r>
                        <a:rPr lang="ko-KR" altLang="ko-KR" sz="1050" kern="1200" smtClean="0">
                          <a:solidFill>
                            <a:schemeClr val="tx1"/>
                          </a:solidFill>
                          <a:effectLst/>
                          <a:latin typeface="-윤고딕320" panose="02030504000101010101" pitchFamily="18" charset="-127"/>
                          <a:ea typeface="-윤고딕320" panose="02030504000101010101" pitchFamily="18" charset="-127"/>
                          <a:cs typeface="+mn-cs"/>
                        </a:rPr>
                        <a:t>로 설정해야합니다</a:t>
                      </a:r>
                      <a:r>
                        <a:rPr lang="en-US" altLang="ko-KR" sz="1050" kern="1200" dirty="0" smtClean="0">
                          <a:solidFill>
                            <a:schemeClr val="tx1"/>
                          </a:solidFill>
                          <a:effectLst/>
                          <a:latin typeface="-윤고딕320" panose="02030504000101010101" pitchFamily="18" charset="-127"/>
                          <a:ea typeface="-윤고딕320" panose="02030504000101010101" pitchFamily="18" charset="-127"/>
                          <a:cs typeface="+mn-cs"/>
                        </a:rPr>
                        <a:t>. </a:t>
                      </a:r>
                    </a:p>
                    <a:p>
                      <a:r>
                        <a:rPr lang="ko-KR" altLang="ko-KR" sz="1050" kern="1200" dirty="0" smtClean="0">
                          <a:solidFill>
                            <a:schemeClr val="tx1"/>
                          </a:solidFill>
                          <a:effectLst/>
                          <a:latin typeface="-윤고딕320" panose="02030504000101010101" pitchFamily="18" charset="-127"/>
                          <a:ea typeface="-윤고딕320" panose="02030504000101010101" pitchFamily="18" charset="-127"/>
                          <a:cs typeface="+mn-cs"/>
                        </a:rPr>
                        <a:t>사용하지 않는 커넥터에 </a:t>
                      </a:r>
                      <a:r>
                        <a:rPr lang="en-US" altLang="ko-KR" sz="1050" kern="1200" dirty="0" smtClean="0">
                          <a:solidFill>
                            <a:schemeClr val="tx1"/>
                          </a:solidFill>
                          <a:effectLst/>
                          <a:latin typeface="-윤고딕320" panose="02030504000101010101" pitchFamily="18" charset="-127"/>
                          <a:ea typeface="-윤고딕320" panose="02030504000101010101" pitchFamily="18" charset="-127"/>
                          <a:cs typeface="+mn-cs"/>
                        </a:rPr>
                        <a:t>50</a:t>
                      </a:r>
                      <a:r>
                        <a:rPr lang="el-GR" altLang="ko-KR" sz="1050" kern="1200" dirty="0" smtClean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Ω</a:t>
                      </a:r>
                      <a:r>
                        <a:rPr lang="ko-KR" altLang="ko-KR" sz="1050" kern="1200" dirty="0" smtClean="0">
                          <a:solidFill>
                            <a:schemeClr val="tx1"/>
                          </a:solidFill>
                          <a:effectLst/>
                          <a:latin typeface="-윤고딕320" panose="02030504000101010101" pitchFamily="18" charset="-127"/>
                          <a:ea typeface="-윤고딕320" panose="02030504000101010101" pitchFamily="18" charset="-127"/>
                          <a:cs typeface="+mn-cs"/>
                        </a:rPr>
                        <a:t> 종단저항 커넥터를 설치하세요</a:t>
                      </a:r>
                      <a:r>
                        <a:rPr lang="en-US" altLang="ko-KR" sz="1050" kern="1200" dirty="0" smtClean="0">
                          <a:solidFill>
                            <a:schemeClr val="tx1"/>
                          </a:solidFill>
                          <a:effectLst/>
                          <a:latin typeface="-윤고딕320" panose="02030504000101010101" pitchFamily="18" charset="-127"/>
                          <a:ea typeface="-윤고딕320" panose="02030504000101010101" pitchFamily="18" charset="-127"/>
                          <a:cs typeface="+mn-cs"/>
                        </a:rPr>
                        <a:t>.</a:t>
                      </a:r>
                      <a:endParaRPr lang="ko-KR" altLang="en-US" sz="1050">
                        <a:latin typeface="-윤고딕320" panose="02030504000101010101" pitchFamily="18" charset="-127"/>
                        <a:ea typeface="-윤고딕320" panose="02030504000101010101" pitchFamily="18" charset="-127"/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latinLnBrk="1"/>
                      <a:endParaRPr lang="en-US" altLang="ko-KR" sz="1200">
                        <a:latin typeface="-윤고딕320" panose="02030504000101010101" pitchFamily="18" charset="-127"/>
                        <a:ea typeface="-윤고딕320" panose="02030504000101010101" pitchFamily="18" charset="-127"/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latinLnBrk="1"/>
                      <a:endParaRPr lang="en-US" altLang="ko-KR" sz="1200">
                        <a:latin typeface="-윤고딕320" panose="02030504000101010101" pitchFamily="18" charset="-127"/>
                        <a:ea typeface="-윤고딕320" panose="02030504000101010101" pitchFamily="18" charset="-127"/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31" name="TextBox 30"/>
          <p:cNvSpPr txBox="1"/>
          <p:nvPr/>
        </p:nvSpPr>
        <p:spPr>
          <a:xfrm>
            <a:off x="552249" y="6397984"/>
            <a:ext cx="1672253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100" smtClean="0"/>
              <a:t>RP SMA female connector</a:t>
            </a:r>
            <a:endParaRPr lang="ko-KR" altLang="en-US" sz="1100"/>
          </a:p>
        </p:txBody>
      </p:sp>
      <p:pic>
        <p:nvPicPr>
          <p:cNvPr id="1035" name="Picture 11" descr="AirLink_AntConnector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272" y="6706837"/>
            <a:ext cx="1535113" cy="1052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335096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/>
          <p:cNvSpPr/>
          <p:nvPr/>
        </p:nvSpPr>
        <p:spPr>
          <a:xfrm>
            <a:off x="3766" y="485775"/>
            <a:ext cx="6854234" cy="419100"/>
          </a:xfrm>
          <a:prstGeom prst="rect">
            <a:avLst/>
          </a:prstGeom>
          <a:solidFill>
            <a:srgbClr val="0166A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" name="이등변 삼각형 2"/>
          <p:cNvSpPr/>
          <p:nvPr/>
        </p:nvSpPr>
        <p:spPr>
          <a:xfrm rot="5400000">
            <a:off x="371473" y="795339"/>
            <a:ext cx="195265" cy="233363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" name="TextBox 3"/>
          <p:cNvSpPr txBox="1"/>
          <p:nvPr/>
        </p:nvSpPr>
        <p:spPr>
          <a:xfrm>
            <a:off x="242331" y="514350"/>
            <a:ext cx="12779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 smtClean="0">
                <a:solidFill>
                  <a:schemeClr val="bg1"/>
                </a:solidFill>
              </a:rPr>
              <a:t>Dimensions</a:t>
            </a:r>
            <a:endParaRPr lang="ko-KR" altLang="en-US">
              <a:solidFill>
                <a:schemeClr val="bg1"/>
              </a:solidFill>
            </a:endParaRPr>
          </a:p>
        </p:txBody>
      </p:sp>
      <p:graphicFrame>
        <p:nvGraphicFramePr>
          <p:cNvPr id="16" name="표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59590772"/>
              </p:ext>
            </p:extLst>
          </p:nvPr>
        </p:nvGraphicFramePr>
        <p:xfrm>
          <a:off x="352424" y="1125636"/>
          <a:ext cx="6152548" cy="5953417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152548"/>
              </a:tblGrid>
              <a:tr h="379073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b="1" smtClean="0">
                          <a:latin typeface="-윤고딕320" panose="02030504000101010101" pitchFamily="18" charset="-127"/>
                          <a:ea typeface="-윤고딕320" panose="02030504000101010101" pitchFamily="18" charset="-127"/>
                        </a:rPr>
                        <a:t>본체</a:t>
                      </a:r>
                      <a:endParaRPr lang="ko-KR" altLang="en-US" b="1">
                        <a:latin typeface="-윤고딕320" panose="02030504000101010101" pitchFamily="18" charset="-127"/>
                        <a:ea typeface="-윤고딕320" panose="02030504000101010101" pitchFamily="18" charset="-127"/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5574344">
                <a:tc>
                  <a:txBody>
                    <a:bodyPr/>
                    <a:lstStyle/>
                    <a:p>
                      <a:pPr algn="ctr" latinLnBrk="1"/>
                      <a:endParaRPr lang="ko-KR" altLang="en-US"/>
                    </a:p>
                  </a:txBody>
                  <a:tcPr anchor="ctr">
                    <a:lnL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2051" name="그림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7834" y="1943643"/>
            <a:ext cx="4646673" cy="45714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9" name="표 1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69240615"/>
              </p:ext>
            </p:extLst>
          </p:nvPr>
        </p:nvGraphicFramePr>
        <p:xfrm>
          <a:off x="352424" y="7181124"/>
          <a:ext cx="6152548" cy="219437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152548"/>
              </a:tblGrid>
              <a:tr h="400294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b="1" smtClean="0">
                          <a:latin typeface="-윤고딕320" panose="02030504000101010101" pitchFamily="18" charset="-127"/>
                          <a:ea typeface="-윤고딕320" panose="02030504000101010101" pitchFamily="18" charset="-127"/>
                        </a:rPr>
                        <a:t>안테나</a:t>
                      </a:r>
                      <a:endParaRPr lang="ko-KR" altLang="en-US" b="1">
                        <a:latin typeface="-윤고딕320" panose="02030504000101010101" pitchFamily="18" charset="-127"/>
                        <a:ea typeface="-윤고딕320" panose="02030504000101010101" pitchFamily="18" charset="-127"/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1794076">
                <a:tc>
                  <a:txBody>
                    <a:bodyPr/>
                    <a:lstStyle/>
                    <a:p>
                      <a:pPr algn="ctr" latinLnBrk="1"/>
                      <a:endParaRPr lang="ko-KR" altLang="en-US"/>
                    </a:p>
                  </a:txBody>
                  <a:tcPr anchor="ctr">
                    <a:lnL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2053" name="그림 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2920" y="7692133"/>
            <a:ext cx="4128585" cy="16336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6290595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/>
          <p:cNvSpPr/>
          <p:nvPr/>
        </p:nvSpPr>
        <p:spPr>
          <a:xfrm>
            <a:off x="3766" y="485775"/>
            <a:ext cx="6854234" cy="419100"/>
          </a:xfrm>
          <a:prstGeom prst="rect">
            <a:avLst/>
          </a:prstGeom>
          <a:solidFill>
            <a:srgbClr val="0166A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" name="TextBox 3"/>
          <p:cNvSpPr txBox="1"/>
          <p:nvPr/>
        </p:nvSpPr>
        <p:spPr>
          <a:xfrm>
            <a:off x="242331" y="533012"/>
            <a:ext cx="577145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600" b="1" dirty="0" err="1">
                <a:solidFill>
                  <a:schemeClr val="bg1"/>
                </a:solidFill>
                <a:latin typeface="+mj-ea"/>
                <a:ea typeface="+mj-ea"/>
              </a:rPr>
              <a:t>WaveManager</a:t>
            </a:r>
            <a:r>
              <a:rPr lang="en-US" altLang="ko-KR" sz="1600" b="1" dirty="0">
                <a:solidFill>
                  <a:schemeClr val="bg1"/>
                </a:solidFill>
                <a:latin typeface="+mj-ea"/>
                <a:ea typeface="+mj-ea"/>
              </a:rPr>
              <a:t> : </a:t>
            </a:r>
            <a:r>
              <a:rPr lang="ko-KR" altLang="ko-KR" sz="1600" b="1">
                <a:solidFill>
                  <a:schemeClr val="bg1"/>
                </a:solidFill>
                <a:latin typeface="+mj-ea"/>
                <a:ea typeface="+mj-ea"/>
              </a:rPr>
              <a:t>중앙집중관리 </a:t>
            </a:r>
            <a:r>
              <a:rPr lang="en-US" altLang="ko-KR" sz="1600" b="1" dirty="0">
                <a:solidFill>
                  <a:schemeClr val="bg1"/>
                </a:solidFill>
                <a:latin typeface="+mj-ea"/>
                <a:ea typeface="+mj-ea"/>
              </a:rPr>
              <a:t>NMS</a:t>
            </a:r>
            <a:r>
              <a:rPr lang="ko-KR" altLang="ko-KR" sz="1600" b="1">
                <a:solidFill>
                  <a:schemeClr val="bg1"/>
                </a:solidFill>
                <a:latin typeface="+mj-ea"/>
                <a:ea typeface="+mj-ea"/>
              </a:rPr>
              <a:t> 소프트웨어 </a:t>
            </a:r>
            <a:r>
              <a:rPr lang="en-US" altLang="ko-KR" sz="1600" b="1" dirty="0">
                <a:solidFill>
                  <a:schemeClr val="bg1"/>
                </a:solidFill>
                <a:latin typeface="+mj-ea"/>
                <a:ea typeface="+mj-ea"/>
              </a:rPr>
              <a:t>(</a:t>
            </a:r>
            <a:r>
              <a:rPr lang="ko-KR" altLang="ko-KR" sz="1600" b="1">
                <a:solidFill>
                  <a:schemeClr val="bg1"/>
                </a:solidFill>
                <a:latin typeface="+mj-ea"/>
                <a:ea typeface="+mj-ea"/>
              </a:rPr>
              <a:t>기본 제공</a:t>
            </a:r>
            <a:r>
              <a:rPr lang="en-US" altLang="ko-KR" sz="1600" b="1" dirty="0">
                <a:solidFill>
                  <a:schemeClr val="bg1"/>
                </a:solidFill>
                <a:latin typeface="+mj-ea"/>
                <a:ea typeface="+mj-ea"/>
              </a:rPr>
              <a:t>)</a:t>
            </a:r>
            <a:endParaRPr lang="ko-KR" altLang="ko-KR" sz="1600">
              <a:solidFill>
                <a:schemeClr val="bg1"/>
              </a:solidFill>
              <a:effectLst/>
              <a:latin typeface="+mj-ea"/>
              <a:ea typeface="+mj-ea"/>
            </a:endParaRPr>
          </a:p>
        </p:txBody>
      </p:sp>
      <p:sp>
        <p:nvSpPr>
          <p:cNvPr id="10" name="직사각형 9"/>
          <p:cNvSpPr/>
          <p:nvPr/>
        </p:nvSpPr>
        <p:spPr>
          <a:xfrm>
            <a:off x="242331" y="1059380"/>
            <a:ext cx="6406294" cy="6740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altLang="ko-KR" sz="1050" dirty="0"/>
              <a:t>ACKSYS </a:t>
            </a:r>
            <a:r>
              <a:rPr lang="ko-KR" altLang="en-US" sz="1050"/>
              <a:t>제품은 </a:t>
            </a:r>
            <a:r>
              <a:rPr lang="en-US" altLang="ko-KR" sz="1050" dirty="0"/>
              <a:t>AP </a:t>
            </a:r>
            <a:r>
              <a:rPr lang="ko-KR" altLang="en-US" sz="1050"/>
              <a:t>컨트롤러가 없어도 중앙집중관리가 가능합니다</a:t>
            </a:r>
            <a:r>
              <a:rPr lang="en-US" altLang="ko-KR" sz="1050" dirty="0" smtClean="0"/>
              <a:t>. </a:t>
            </a:r>
            <a:r>
              <a:rPr lang="ko-KR" altLang="en-US" sz="1050" smtClean="0"/>
              <a:t>무상 </a:t>
            </a:r>
            <a:r>
              <a:rPr lang="ko-KR" altLang="en-US" sz="1050" dirty="0"/>
              <a:t>제공되는 최신 </a:t>
            </a:r>
            <a:r>
              <a:rPr lang="en-US" altLang="ko-KR" sz="1050" dirty="0"/>
              <a:t>SNMP </a:t>
            </a:r>
            <a:r>
              <a:rPr lang="ko-KR" altLang="en-US" sz="1050"/>
              <a:t>프로토콜 기반의 </a:t>
            </a:r>
            <a:r>
              <a:rPr lang="en-US" altLang="ko-KR" sz="1050" dirty="0"/>
              <a:t>NMS </a:t>
            </a:r>
            <a:r>
              <a:rPr lang="ko-KR" altLang="en-US" sz="1050"/>
              <a:t>소프트웨어 </a:t>
            </a:r>
            <a:r>
              <a:rPr lang="en-US" altLang="ko-KR" sz="1050" dirty="0"/>
              <a:t>"Wave Manager"</a:t>
            </a:r>
            <a:r>
              <a:rPr lang="ko-KR" altLang="en-US" sz="1050"/>
              <a:t>는 네트워크 </a:t>
            </a:r>
            <a:r>
              <a:rPr lang="ko-KR" altLang="en-US" sz="1050" smtClean="0"/>
              <a:t>운영자가 </a:t>
            </a:r>
            <a:r>
              <a:rPr lang="en-US" altLang="ko-KR" sz="1050" dirty="0" smtClean="0"/>
              <a:t>ACKSYS </a:t>
            </a:r>
            <a:r>
              <a:rPr lang="ko-KR" altLang="en-US" sz="1050"/>
              <a:t>제품의 상태를 실시간으로 모니터링 할 수 있으며</a:t>
            </a:r>
            <a:r>
              <a:rPr lang="en-US" altLang="ko-KR" sz="1050" dirty="0"/>
              <a:t>, </a:t>
            </a:r>
            <a:r>
              <a:rPr lang="ko-KR" altLang="en-US" sz="1050"/>
              <a:t>문제 해결 및 설정 변경 등 중앙에서 </a:t>
            </a:r>
            <a:r>
              <a:rPr lang="ko-KR" altLang="en-US" sz="1050" smtClean="0"/>
              <a:t>손쉽게 관리할 </a:t>
            </a:r>
            <a:r>
              <a:rPr lang="ko-KR" altLang="en-US" sz="1050" dirty="0"/>
              <a:t>수 있는 편리함을 제공합니다</a:t>
            </a:r>
            <a:r>
              <a:rPr lang="en-US" altLang="ko-KR" sz="1050" dirty="0"/>
              <a:t>.</a:t>
            </a:r>
            <a:endParaRPr lang="ko-KR" altLang="en-US" sz="1050" b="1">
              <a:ea typeface="-윤고딕320" panose="02030504000101010101"/>
            </a:endParaRPr>
          </a:p>
        </p:txBody>
      </p:sp>
      <p:graphicFrame>
        <p:nvGraphicFramePr>
          <p:cNvPr id="14" name="표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73837731"/>
              </p:ext>
            </p:extLst>
          </p:nvPr>
        </p:nvGraphicFramePr>
        <p:xfrm>
          <a:off x="281018" y="3716860"/>
          <a:ext cx="6406295" cy="175599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210981"/>
                <a:gridCol w="3195314"/>
              </a:tblGrid>
              <a:tr h="350152">
                <a:tc gridSpan="2">
                  <a:txBody>
                    <a:bodyPr/>
                    <a:lstStyle/>
                    <a:p>
                      <a:pPr algn="ctr" latinLnBrk="1"/>
                      <a:r>
                        <a:rPr lang="en-US" altLang="ko-KR" b="1" dirty="0" smtClean="0">
                          <a:solidFill>
                            <a:schemeClr val="bg1"/>
                          </a:solidFill>
                          <a:latin typeface="+mj-ea"/>
                          <a:ea typeface="+mj-ea"/>
                        </a:rPr>
                        <a:t>Roaming</a:t>
                      </a:r>
                      <a:r>
                        <a:rPr lang="en-US" altLang="ko-KR" b="1" baseline="0" dirty="0" smtClean="0">
                          <a:solidFill>
                            <a:schemeClr val="bg1"/>
                          </a:solidFill>
                          <a:latin typeface="+mj-ea"/>
                          <a:ea typeface="+mj-ea"/>
                        </a:rPr>
                        <a:t> Monitor</a:t>
                      </a:r>
                      <a:endParaRPr lang="ko-KR" altLang="en-US" b="1">
                        <a:solidFill>
                          <a:schemeClr val="bg1"/>
                        </a:solidFill>
                        <a:latin typeface="+mj-ea"/>
                        <a:ea typeface="+mj-ea"/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>
                    <a:lnL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05842">
                <a:tc>
                  <a:txBody>
                    <a:bodyPr/>
                    <a:lstStyle/>
                    <a:p>
                      <a:pPr algn="ctr" latinLnBrk="1"/>
                      <a:endParaRPr lang="ko-KR" altLang="en-US" dirty="0"/>
                    </a:p>
                  </a:txBody>
                  <a:tcPr anchor="ctr">
                    <a:lnL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2"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marL="0" algn="just" defTabSz="633039" rtl="0" eaLnBrk="1" latinLnBrk="1" hangingPunct="1">
                        <a:lnSpc>
                          <a:spcPct val="120000"/>
                        </a:lnSpc>
                      </a:pPr>
                      <a:r>
                        <a:rPr lang="ko-KR" altLang="en-US" sz="1050" b="0" kern="120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이동설비의 핵심은 </a:t>
                      </a:r>
                      <a:r>
                        <a:rPr lang="ko-KR" altLang="en-US" sz="1050" b="0" kern="1200" dirty="0" err="1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로밍</a:t>
                      </a:r>
                      <a:r>
                        <a:rPr lang="en-US" altLang="ko-KR" sz="1050" b="0" kern="120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.</a:t>
                      </a:r>
                    </a:p>
                    <a:p>
                      <a:pPr marL="0" algn="just" defTabSz="633039" rtl="0" eaLnBrk="1" latinLnBrk="1" hangingPunct="1">
                        <a:lnSpc>
                          <a:spcPct val="120000"/>
                        </a:lnSpc>
                      </a:pPr>
                      <a:r>
                        <a:rPr lang="ko-KR" altLang="en-US" sz="1050" b="0" kern="120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현재 연결되어 있는 </a:t>
                      </a:r>
                      <a:r>
                        <a:rPr lang="en-US" altLang="ko-KR" sz="1050" b="0" kern="120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AP</a:t>
                      </a:r>
                      <a:r>
                        <a:rPr lang="ko-KR" altLang="en-US" sz="1050" b="0" kern="120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와의 실시간 신호세기가 시간별로 그래프를 통해 표시되고</a:t>
                      </a:r>
                      <a:r>
                        <a:rPr lang="en-US" altLang="ko-KR" sz="1050" b="0" kern="120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, ACKSYS</a:t>
                      </a:r>
                      <a:r>
                        <a:rPr lang="ko-KR" altLang="en-US" sz="1050" b="0" kern="120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의 </a:t>
                      </a:r>
                      <a:r>
                        <a:rPr lang="en-US" altLang="ko-KR" sz="1050" b="0" kern="120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Proactive </a:t>
                      </a:r>
                      <a:r>
                        <a:rPr lang="ko-KR" altLang="en-US" sz="1050" b="0" kern="120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로밍 </a:t>
                      </a:r>
                      <a:r>
                        <a:rPr lang="en-US" altLang="ko-KR" sz="1050" b="0" kern="120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(30ms</a:t>
                      </a:r>
                      <a:r>
                        <a:rPr lang="ko-KR" altLang="en-US" sz="1050" b="0" kern="120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이내</a:t>
                      </a:r>
                      <a:r>
                        <a:rPr lang="en-US" altLang="ko-KR" sz="1050" b="0" kern="120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)</a:t>
                      </a:r>
                      <a:r>
                        <a:rPr lang="ko-KR" altLang="en-US" sz="1050" b="0" kern="120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으로 데이터 손실없는 모니터링 기능을 제공합니다</a:t>
                      </a:r>
                      <a:r>
                        <a:rPr lang="en-US" altLang="ko-KR" sz="1050" b="0" kern="120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.</a:t>
                      </a:r>
                    </a:p>
                  </a:txBody>
                  <a:tcPr anchor="ctr">
                    <a:lnL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15" name="표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41608460"/>
              </p:ext>
            </p:extLst>
          </p:nvPr>
        </p:nvGraphicFramePr>
        <p:xfrm>
          <a:off x="281018" y="1803259"/>
          <a:ext cx="6406295" cy="175599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210981"/>
                <a:gridCol w="3195314"/>
              </a:tblGrid>
              <a:tr h="350152">
                <a:tc gridSpan="2">
                  <a:txBody>
                    <a:bodyPr/>
                    <a:lstStyle/>
                    <a:p>
                      <a:pPr algn="ctr" latinLnBrk="1"/>
                      <a:r>
                        <a:rPr lang="ko-KR" altLang="en-US" b="1" smtClean="0">
                          <a:solidFill>
                            <a:schemeClr val="bg1"/>
                          </a:solidFill>
                          <a:latin typeface="+mj-ea"/>
                          <a:ea typeface="+mj-ea"/>
                        </a:rPr>
                        <a:t>강력한 중앙집중관리</a:t>
                      </a:r>
                      <a:endParaRPr lang="ko-KR" altLang="en-US" b="1" dirty="0">
                        <a:solidFill>
                          <a:schemeClr val="bg1"/>
                        </a:solidFill>
                        <a:latin typeface="+mj-ea"/>
                        <a:ea typeface="+mj-ea"/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>
                    <a:lnL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05842">
                <a:tc>
                  <a:txBody>
                    <a:bodyPr/>
                    <a:lstStyle/>
                    <a:p>
                      <a:pPr algn="l" latinLnBrk="1">
                        <a:lnSpc>
                          <a:spcPct val="120000"/>
                        </a:lnSpc>
                      </a:pPr>
                      <a:endParaRPr lang="ko-KR" altLang="en-US" sz="1050" dirty="0">
                        <a:ea typeface="-윤고딕320" panose="02030504000101010101"/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3"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algn="just" latinLnBrk="1">
                        <a:lnSpc>
                          <a:spcPct val="120000"/>
                        </a:lnSpc>
                      </a:pPr>
                      <a:r>
                        <a:rPr lang="ko-KR" altLang="en-US" sz="1050" b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별도로 </a:t>
                      </a:r>
                      <a:r>
                        <a:rPr lang="en-US" altLang="ko-KR" sz="1050" b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AP</a:t>
                      </a:r>
                      <a:r>
                        <a:rPr lang="en-US" altLang="ko-KR" sz="1050" b="0" baseline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 </a:t>
                      </a:r>
                      <a:r>
                        <a:rPr lang="ko-KR" altLang="en-US" sz="1050" b="0" baseline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컨트롤러를 구축해야 하는 불편함 없이 </a:t>
                      </a:r>
                      <a:r>
                        <a:rPr lang="en-US" altLang="ko-KR" sz="1050" b="0" baseline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WaveManager</a:t>
                      </a:r>
                      <a:r>
                        <a:rPr lang="ko-KR" altLang="en-US" sz="1050" b="0" baseline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를 통해 실시간 모니터링</a:t>
                      </a:r>
                      <a:r>
                        <a:rPr lang="en-US" altLang="ko-KR" sz="1050" b="0" baseline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, </a:t>
                      </a:r>
                      <a:r>
                        <a:rPr lang="ko-KR" altLang="en-US" sz="1050" b="0" baseline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문제해결</a:t>
                      </a:r>
                      <a:r>
                        <a:rPr lang="en-US" altLang="ko-KR" sz="1050" b="0" baseline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, </a:t>
                      </a:r>
                      <a:r>
                        <a:rPr lang="ko-KR" altLang="en-US" sz="1050" b="0" baseline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설정변경 등 손쉽게 관리할 수 있는 강력한 중앙집중관리가 가능합니다</a:t>
                      </a:r>
                      <a:r>
                        <a:rPr lang="en-US" altLang="ko-KR" sz="1050" b="0" baseline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.</a:t>
                      </a:r>
                      <a:endParaRPr lang="ko-KR" altLang="en-US" sz="1050" b="0" dirty="0" smtClean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8" name="표 1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21908821"/>
              </p:ext>
            </p:extLst>
          </p:nvPr>
        </p:nvGraphicFramePr>
        <p:xfrm>
          <a:off x="281018" y="5630462"/>
          <a:ext cx="6406295" cy="175599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210981"/>
                <a:gridCol w="3195314"/>
              </a:tblGrid>
              <a:tr h="350152">
                <a:tc gridSpan="2">
                  <a:txBody>
                    <a:bodyPr/>
                    <a:lstStyle/>
                    <a:p>
                      <a:pPr algn="ctr" latinLnBrk="1"/>
                      <a:r>
                        <a:rPr lang="en-US" altLang="ko-KR" b="1" dirty="0" smtClean="0">
                          <a:solidFill>
                            <a:schemeClr val="bg1"/>
                          </a:solidFill>
                          <a:latin typeface="+mj-ea"/>
                          <a:ea typeface="+mj-ea"/>
                        </a:rPr>
                        <a:t>Association</a:t>
                      </a:r>
                      <a:endParaRPr lang="ko-KR" altLang="en-US" b="1">
                        <a:solidFill>
                          <a:schemeClr val="bg1"/>
                        </a:solidFill>
                        <a:latin typeface="+mj-ea"/>
                        <a:ea typeface="+mj-ea"/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>
                    <a:lnL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05842">
                <a:tc>
                  <a:txBody>
                    <a:bodyPr/>
                    <a:lstStyle/>
                    <a:p>
                      <a:pPr algn="l" latinLnBrk="1">
                        <a:lnSpc>
                          <a:spcPct val="120000"/>
                        </a:lnSpc>
                      </a:pPr>
                      <a:endParaRPr lang="ko-KR" altLang="en-US" sz="1050" dirty="0"/>
                    </a:p>
                  </a:txBody>
                  <a:tcPr anchor="ctr">
                    <a:lnL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4"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marL="0" algn="just" defTabSz="633039" rtl="0" eaLnBrk="1" latinLnBrk="1" hangingPunct="1">
                        <a:lnSpc>
                          <a:spcPct val="120000"/>
                        </a:lnSpc>
                      </a:pPr>
                      <a:r>
                        <a:rPr lang="en-US" altLang="ko-KR" sz="1050" b="0" kern="120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AP</a:t>
                      </a:r>
                      <a:r>
                        <a:rPr lang="ko-KR" altLang="en-US" sz="1050" b="0" kern="120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에 연결된 </a:t>
                      </a:r>
                      <a:r>
                        <a:rPr lang="en-US" altLang="ko-KR" sz="1050" b="0" kern="120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Client</a:t>
                      </a:r>
                      <a:r>
                        <a:rPr lang="ko-KR" altLang="en-US" sz="1050" b="0" kern="120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들의 </a:t>
                      </a:r>
                      <a:r>
                        <a:rPr lang="en-US" altLang="ko-KR" sz="1050" b="0" kern="120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MAC </a:t>
                      </a:r>
                      <a:r>
                        <a:rPr lang="ko-KR" altLang="en-US" sz="1050" b="0" kern="120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주소와 연결된 신호세기를 확인할 수 있고</a:t>
                      </a:r>
                      <a:r>
                        <a:rPr lang="en-US" altLang="ko-KR" sz="1050" b="0" kern="120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, </a:t>
                      </a:r>
                      <a:r>
                        <a:rPr lang="ko-KR" altLang="en-US" sz="1050" b="0" kern="120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실시간으로 끊어진 장비가 있거나 </a:t>
                      </a:r>
                      <a:r>
                        <a:rPr lang="ko-KR" altLang="en-US" sz="1050" b="0" kern="120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추가로 연결된 </a:t>
                      </a:r>
                      <a:r>
                        <a:rPr lang="en-US" altLang="ko-KR" sz="1050" b="0" kern="120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Client </a:t>
                      </a:r>
                      <a:r>
                        <a:rPr lang="ko-KR" altLang="en-US" sz="1050" b="0" kern="120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정보가 표시됩니다</a:t>
                      </a:r>
                      <a:r>
                        <a:rPr lang="en-US" altLang="ko-KR" sz="1050" b="0" kern="120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.</a:t>
                      </a:r>
                    </a:p>
                  </a:txBody>
                  <a:tcPr anchor="ctr">
                    <a:lnL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9" name="표 1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86769177"/>
              </p:ext>
            </p:extLst>
          </p:nvPr>
        </p:nvGraphicFramePr>
        <p:xfrm>
          <a:off x="281018" y="7544486"/>
          <a:ext cx="6406295" cy="175599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210981"/>
                <a:gridCol w="3195314"/>
              </a:tblGrid>
              <a:tr h="350152">
                <a:tc gridSpan="2">
                  <a:txBody>
                    <a:bodyPr/>
                    <a:lstStyle/>
                    <a:p>
                      <a:pPr algn="ctr" latinLnBrk="1"/>
                      <a:r>
                        <a:rPr lang="en-US" altLang="ko-KR" sz="1250" b="1" dirty="0" smtClean="0">
                          <a:solidFill>
                            <a:schemeClr val="bg1"/>
                          </a:solidFill>
                          <a:latin typeface="+mj-ea"/>
                          <a:ea typeface="+mj-ea"/>
                        </a:rPr>
                        <a:t>Multi-product</a:t>
                      </a:r>
                      <a:r>
                        <a:rPr lang="en-US" altLang="ko-KR" sz="1250" b="1" baseline="0" dirty="0" smtClean="0">
                          <a:solidFill>
                            <a:schemeClr val="bg1"/>
                          </a:solidFill>
                          <a:latin typeface="+mj-ea"/>
                          <a:ea typeface="+mj-ea"/>
                        </a:rPr>
                        <a:t> actions</a:t>
                      </a:r>
                      <a:endParaRPr lang="ko-KR" altLang="en-US" sz="1250" b="1">
                        <a:solidFill>
                          <a:schemeClr val="bg1"/>
                        </a:solidFill>
                        <a:latin typeface="+mj-ea"/>
                        <a:ea typeface="+mj-ea"/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>
                    <a:lnL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05842">
                <a:tc>
                  <a:txBody>
                    <a:bodyPr/>
                    <a:lstStyle/>
                    <a:p>
                      <a:pPr algn="l" latinLnBrk="1"/>
                      <a:endParaRPr lang="en-US" altLang="ko-KR" sz="1050" spc="-60" baseline="0" dirty="0" smtClean="0">
                        <a:latin typeface="-윤고딕320" panose="02030504000101010101" pitchFamily="18" charset="-127"/>
                        <a:ea typeface="-윤고딕320" panose="02030504000101010101" pitchFamily="18" charset="-127"/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5"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marL="0" algn="just" defTabSz="633039" rtl="0" eaLnBrk="1" latinLnBrk="1" hangingPunct="1">
                        <a:lnSpc>
                          <a:spcPct val="120000"/>
                        </a:lnSpc>
                      </a:pPr>
                      <a:r>
                        <a:rPr lang="en-US" altLang="ko-KR" sz="1050" b="0" kern="1200" dirty="0" err="1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WaveManager</a:t>
                      </a:r>
                      <a:r>
                        <a:rPr lang="ko-KR" altLang="en-US" sz="1050" b="0" kern="120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를 통해 제품의 웹서버로 접속 </a:t>
                      </a:r>
                      <a:r>
                        <a:rPr lang="ko-KR" altLang="en-US" sz="1050" b="0" kern="120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하지 않아도 </a:t>
                      </a:r>
                      <a:r>
                        <a:rPr lang="ko-KR" altLang="en-US" sz="1050" b="0" kern="120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동작중인 제품들의 </a:t>
                      </a:r>
                      <a:r>
                        <a:rPr lang="en-US" altLang="ko-KR" sz="1050" b="0" kern="120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IP</a:t>
                      </a:r>
                      <a:r>
                        <a:rPr lang="ko-KR" altLang="en-US" sz="1050" b="0" kern="120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주소</a:t>
                      </a:r>
                      <a:r>
                        <a:rPr lang="en-US" altLang="ko-KR" sz="1050" b="0" kern="120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, Channel</a:t>
                      </a:r>
                      <a:r>
                        <a:rPr lang="en-US" altLang="ko-KR" sz="1050" b="0" kern="120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, SSID </a:t>
                      </a:r>
                      <a:r>
                        <a:rPr lang="ko-KR" altLang="en-US" sz="1050" b="0" kern="120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등을</a:t>
                      </a:r>
                      <a:r>
                        <a:rPr lang="en-US" altLang="ko-KR" sz="1050" b="0" kern="120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 </a:t>
                      </a:r>
                      <a:r>
                        <a:rPr lang="ko-KR" altLang="en-US" sz="1050" b="0" kern="120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변경할 수 있으며 펌웨어 업데이트도 </a:t>
                      </a:r>
                      <a:r>
                        <a:rPr lang="ko-KR" altLang="en-US" sz="1050" b="0" kern="120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가능합니다</a:t>
                      </a:r>
                      <a:r>
                        <a:rPr lang="en-US" altLang="ko-KR" sz="1050" b="0" kern="120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.</a:t>
                      </a:r>
                    </a:p>
                  </a:txBody>
                  <a:tcPr anchor="ctr">
                    <a:lnL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111101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A4용지_테마1">
  <a:themeElements>
    <a:clrScheme name="Office 테마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테마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테마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4용지_테마1" id="{6D42B8D8-B042-4D53-810F-036777604E0C}" vid="{25CCF93D-6216-42D6-9B33-78E9FECD7934}"/>
    </a:ext>
  </a:extLst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Default Theme</Template>
  <TotalTime>963</TotalTime>
  <Words>827</Words>
  <Application>Microsoft Office PowerPoint</Application>
  <PresentationFormat>A4 용지(210x297mm)</PresentationFormat>
  <Paragraphs>108</Paragraphs>
  <Slides>5</Slides>
  <Notes>1</Notes>
  <HiddenSlides>0</HiddenSlides>
  <MMClips>0</MMClips>
  <ScaleCrop>false</ScaleCrop>
  <HeadingPairs>
    <vt:vector size="6" baseType="variant">
      <vt:variant>
        <vt:lpstr>사용한 글꼴</vt:lpstr>
      </vt:variant>
      <vt:variant>
        <vt:i4>5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5</vt:i4>
      </vt:variant>
    </vt:vector>
  </HeadingPairs>
  <TitlesOfParts>
    <vt:vector size="11" baseType="lpstr">
      <vt:lpstr>맑은 고딕</vt:lpstr>
      <vt:lpstr>-윤고딕320</vt:lpstr>
      <vt:lpstr>Arial</vt:lpstr>
      <vt:lpstr>Calibri</vt:lpstr>
      <vt:lpstr>Calibri Light</vt:lpstr>
      <vt:lpstr>A4용지_테마1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AirLink Specsheet</dc:title>
  <dc:creator>robert</dc:creator>
  <cp:lastModifiedBy>Microsoft 계정</cp:lastModifiedBy>
  <cp:revision>107</cp:revision>
  <cp:lastPrinted>2024-01-09T02:43:12Z</cp:lastPrinted>
  <dcterms:created xsi:type="dcterms:W3CDTF">2019-04-09T09:33:12Z</dcterms:created>
  <dcterms:modified xsi:type="dcterms:W3CDTF">2024-03-06T08:35:37Z</dcterms:modified>
</cp:coreProperties>
</file>