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0" r:id="rId5"/>
    <p:sldId id="259" r:id="rId6"/>
    <p:sldId id="261" r:id="rId7"/>
  </p:sldIdLst>
  <p:sldSz cx="6858000" cy="9906000" type="A4"/>
  <p:notesSz cx="6889750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9D9D9"/>
    <a:srgbClr val="0166A5"/>
    <a:srgbClr val="006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42" autoAdjust="0"/>
    <p:restoredTop sz="94660"/>
  </p:normalViewPr>
  <p:slideViewPr>
    <p:cSldViewPr snapToGrid="0">
      <p:cViewPr varScale="1">
        <p:scale>
          <a:sx n="62" d="100"/>
          <a:sy n="62" d="100"/>
        </p:scale>
        <p:origin x="2875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983" cy="502765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2175" y="0"/>
            <a:ext cx="2985983" cy="502765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r">
              <a:defRPr sz="1200"/>
            </a:lvl1pPr>
          </a:lstStyle>
          <a:p>
            <a:fld id="{6C03F17B-2A89-43A2-9EA1-29DF655E3AE7}" type="datetimeFigureOut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515948"/>
            <a:ext cx="2985983" cy="502765"/>
          </a:xfrm>
          <a:prstGeom prst="rect">
            <a:avLst/>
          </a:prstGeom>
        </p:spPr>
        <p:txBody>
          <a:bodyPr vert="horz" lIns="91696" tIns="45848" rIns="91696" bIns="4584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2175" y="9515948"/>
            <a:ext cx="2985983" cy="502765"/>
          </a:xfrm>
          <a:prstGeom prst="rect">
            <a:avLst/>
          </a:prstGeom>
        </p:spPr>
        <p:txBody>
          <a:bodyPr vert="horz" lIns="91696" tIns="45848" rIns="91696" bIns="45848" rtlCol="0" anchor="b"/>
          <a:lstStyle>
            <a:lvl1pPr algn="r">
              <a:defRPr sz="1200"/>
            </a:lvl1pPr>
          </a:lstStyle>
          <a:p>
            <a:fld id="{E4B500AB-6F1F-4064-8498-5D09063469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85629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983" cy="502765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175" y="0"/>
            <a:ext cx="2985983" cy="502765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r">
              <a:defRPr sz="1200"/>
            </a:lvl1pPr>
          </a:lstStyle>
          <a:p>
            <a:fld id="{674C1DB7-F25F-4602-A7BE-6A4ECD9C96C6}" type="datetimeFigureOut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9975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6" tIns="45848" rIns="91696" bIns="4584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338" y="4820819"/>
            <a:ext cx="5513075" cy="3945753"/>
          </a:xfrm>
          <a:prstGeom prst="rect">
            <a:avLst/>
          </a:prstGeom>
        </p:spPr>
        <p:txBody>
          <a:bodyPr vert="horz" lIns="91696" tIns="45848" rIns="91696" bIns="45848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515948"/>
            <a:ext cx="2985983" cy="502765"/>
          </a:xfrm>
          <a:prstGeom prst="rect">
            <a:avLst/>
          </a:prstGeom>
        </p:spPr>
        <p:txBody>
          <a:bodyPr vert="horz" lIns="91696" tIns="45848" rIns="91696" bIns="4584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175" y="9515948"/>
            <a:ext cx="2985983" cy="502765"/>
          </a:xfrm>
          <a:prstGeom prst="rect">
            <a:avLst/>
          </a:prstGeom>
        </p:spPr>
        <p:txBody>
          <a:bodyPr vert="horz" lIns="91696" tIns="45848" rIns="91696" bIns="45848" rtlCol="0" anchor="b"/>
          <a:lstStyle>
            <a:lvl1pPr algn="r">
              <a:defRPr sz="1200"/>
            </a:lvl1pPr>
          </a:lstStyle>
          <a:p>
            <a:fld id="{4ABB31D9-E486-47EA-8195-BC6B119B98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36165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60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154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62"/>
            </a:lvl1pPr>
            <a:lvl2pPr marL="316520" indent="0" algn="ctr">
              <a:buNone/>
              <a:defRPr sz="1385"/>
            </a:lvl2pPr>
            <a:lvl3pPr marL="633039" indent="0" algn="ctr">
              <a:buNone/>
              <a:defRPr sz="1246"/>
            </a:lvl3pPr>
            <a:lvl4pPr marL="949559" indent="0" algn="ctr">
              <a:buNone/>
              <a:defRPr sz="1108"/>
            </a:lvl4pPr>
            <a:lvl5pPr marL="1266078" indent="0" algn="ctr">
              <a:buNone/>
              <a:defRPr sz="1108"/>
            </a:lvl5pPr>
            <a:lvl6pPr marL="1582598" indent="0" algn="ctr">
              <a:buNone/>
              <a:defRPr sz="1108"/>
            </a:lvl6pPr>
            <a:lvl7pPr marL="1899117" indent="0" algn="ctr">
              <a:buNone/>
              <a:defRPr sz="1108"/>
            </a:lvl7pPr>
            <a:lvl8pPr marL="2215637" indent="0" algn="ctr">
              <a:buNone/>
              <a:defRPr sz="1108"/>
            </a:lvl8pPr>
            <a:lvl9pPr marL="2532156" indent="0" algn="ctr">
              <a:buNone/>
              <a:defRPr sz="1108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A087FDEA-CC19-4420-8430-16B498C67284}" type="datetime1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78994CEA-57B9-4A9A-ABE0-8332717CB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082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8023083-5B1E-4438-B8CF-F69AA1217CDD}" type="datetime1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78994CEA-57B9-4A9A-ABE0-8332717CB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02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BCD87A06-6998-4608-BFEA-3FF92FD32050}" type="datetime1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78994CEA-57B9-4A9A-ABE0-8332717CB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04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A91ADDD9-4FEB-4A82-8AF8-48B630D90786}" type="datetime1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78994CEA-57B9-4A9A-ABE0-8332717CB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50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154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2">
                <a:solidFill>
                  <a:schemeClr val="tx1"/>
                </a:solidFill>
              </a:defRPr>
            </a:lvl1pPr>
            <a:lvl2pPr marL="31652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A279FD8B-2565-458D-9872-56F8003ACA41}" type="datetime1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78994CEA-57B9-4A9A-ABE0-8332717CB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496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A9BE99A1-7E51-42AC-B13E-34EED55BB0A6}" type="datetime1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78994CEA-57B9-4A9A-ABE0-8332717CB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250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3245B61E-2360-4FFE-AA63-949D275EDAEE}" type="datetime1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78994CEA-57B9-4A9A-ABE0-8332717CB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9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56713927-0B14-48E0-AAAC-D3E7F7186F44}" type="datetime1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78994CEA-57B9-4A9A-ABE0-8332717CB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9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DE9B89-B6A2-463B-953C-51EF9B430A34}" type="datetime1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78994CEA-57B9-4A9A-ABE0-8332717CB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41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21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4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938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8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5EFFF1AF-341F-4E9B-855E-C06AB40A6EDA}" type="datetime1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78994CEA-57B9-4A9A-ABE0-8332717CB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819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21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4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15"/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8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64637F5F-1E82-4598-98F2-4554F0B7C2D7}" type="datetime1">
              <a:rPr lang="ko-KR" altLang="en-US" smtClean="0"/>
              <a:t>2024-03-06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78994CEA-57B9-4A9A-ABE0-8332717CB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14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922092" y="77194"/>
            <a:ext cx="19383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WITree Industrial Wireless Leader</a:t>
            </a:r>
            <a:endParaRPr lang="ko-KR" altLang="en-US" sz="100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5009765" y="281585"/>
            <a:ext cx="1746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5401819" y="236404"/>
            <a:ext cx="0" cy="4756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0" y="9520584"/>
            <a:ext cx="684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394036" y="9558900"/>
            <a:ext cx="5445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8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+mn-cs"/>
              </a:rPr>
              <a:t>경기도 용인시 기흥구 구성로 </a:t>
            </a:r>
            <a:r>
              <a:rPr lang="en-US" altLang="ko-KR" sz="8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+mn-cs"/>
              </a:rPr>
              <a:t>357, </a:t>
            </a:r>
            <a:r>
              <a:rPr lang="ko-KR" altLang="en-US" sz="8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+mn-cs"/>
              </a:rPr>
              <a:t>용인테크노밸리 </a:t>
            </a:r>
            <a:r>
              <a:rPr lang="en-US" altLang="ko-KR" sz="8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+mn-cs"/>
              </a:rPr>
              <a:t>C</a:t>
            </a:r>
            <a:r>
              <a:rPr lang="ko-KR" altLang="en-US" sz="8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+mn-cs"/>
              </a:rPr>
              <a:t>동 </a:t>
            </a:r>
            <a:r>
              <a:rPr lang="en-US" altLang="ko-KR" sz="8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+mn-cs"/>
              </a:rPr>
              <a:t>707</a:t>
            </a:r>
            <a:r>
              <a:rPr lang="ko-KR" altLang="en-US" sz="8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+mn-cs"/>
              </a:rPr>
              <a:t>호 </a:t>
            </a:r>
            <a:r>
              <a:rPr lang="en-US" altLang="ko-KR" sz="8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+mn-cs"/>
              </a:rPr>
              <a:t>(</a:t>
            </a:r>
            <a:r>
              <a:rPr lang="ko-KR" altLang="en-US" sz="8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+mn-cs"/>
              </a:rPr>
              <a:t>주</a:t>
            </a:r>
            <a:r>
              <a:rPr lang="en-US" altLang="ko-KR" sz="8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+mn-cs"/>
              </a:rPr>
              <a:t>)</a:t>
            </a:r>
            <a:r>
              <a:rPr lang="ko-KR" altLang="en-US" sz="8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+mn-cs"/>
              </a:rPr>
              <a:t>와이트리   </a:t>
            </a:r>
            <a:r>
              <a:rPr lang="en-US" altLang="ko-KR" sz="800" smtClean="0">
                <a:solidFill>
                  <a:schemeClr val="bg1">
                    <a:lumMod val="6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T : 031-215-2263 / F : 031-624-2260</a:t>
            </a:r>
          </a:p>
          <a:p>
            <a:pPr algn="just"/>
            <a:r>
              <a:rPr lang="en-US" altLang="ko-KR" sz="800" smtClean="0">
                <a:solidFill>
                  <a:schemeClr val="bg1">
                    <a:lumMod val="6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www.witree.co.kr</a:t>
            </a:r>
            <a:r>
              <a:rPr lang="en-US" altLang="ko-KR" sz="800" baseline="0" smtClean="0">
                <a:solidFill>
                  <a:schemeClr val="bg1">
                    <a:lumMod val="6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  info@witree.co.kr</a:t>
            </a:r>
            <a:endParaRPr lang="ko-KR" altLang="en-US" sz="800">
              <a:solidFill>
                <a:schemeClr val="bg1">
                  <a:lumMod val="6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4359" y="9582713"/>
            <a:ext cx="1005338" cy="26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2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33039" rtl="0" eaLnBrk="1" latinLnBrk="1" hangingPunct="1">
        <a:lnSpc>
          <a:spcPct val="90000"/>
        </a:lnSpc>
        <a:spcBef>
          <a:spcPct val="0"/>
        </a:spcBef>
        <a:buNone/>
        <a:defRPr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260" indent="-158260" algn="l" defTabSz="633039" rtl="0" eaLnBrk="1" latinLnBrk="1" hangingPunct="1">
        <a:lnSpc>
          <a:spcPct val="90000"/>
        </a:lnSpc>
        <a:spcBef>
          <a:spcPts val="692"/>
        </a:spcBef>
        <a:buFont typeface="Arial" panose="020B0604020202020204" pitchFamily="34" charset="0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1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1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1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1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1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1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1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1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039" rtl="0" eaLnBrk="1" latinLnBrk="1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1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1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1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1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1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1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1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1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756" y="332512"/>
            <a:ext cx="1689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err="1" smtClean="0">
                <a:solidFill>
                  <a:srgbClr val="0166A5"/>
                </a:solidFill>
              </a:rPr>
              <a:t>AirXroad</a:t>
            </a:r>
            <a:endParaRPr lang="ko-KR" altLang="en-US" sz="3200" b="1">
              <a:solidFill>
                <a:srgbClr val="0166A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756" y="855023"/>
            <a:ext cx="4664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Compact Rugged industrial </a:t>
            </a:r>
            <a:r>
              <a:rPr lang="en-US" altLang="ko-KR" sz="1600" dirty="0" err="1" smtClean="0"/>
              <a:t>WiFi</a:t>
            </a:r>
            <a:r>
              <a:rPr lang="en-US" altLang="ko-KR" sz="1600" dirty="0" smtClean="0"/>
              <a:t> access point &amp; bridge</a:t>
            </a:r>
            <a:endParaRPr lang="ko-KR" altLang="en-US" sz="1600"/>
          </a:p>
        </p:txBody>
      </p:sp>
      <p:sp>
        <p:nvSpPr>
          <p:cNvPr id="13" name="직사각형 12"/>
          <p:cNvSpPr/>
          <p:nvPr/>
        </p:nvSpPr>
        <p:spPr>
          <a:xfrm>
            <a:off x="3523143" y="1333721"/>
            <a:ext cx="3172932" cy="22572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ko-KR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▪  All-in-one : AP/client/repeater/Mesh/router</a:t>
            </a:r>
          </a:p>
          <a:p>
            <a:pPr>
              <a:lnSpc>
                <a:spcPct val="130000"/>
              </a:lnSpc>
            </a:pPr>
            <a:r>
              <a:rPr lang="en-US" altLang="ko-KR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▪  Fast Roaming ( </a:t>
            </a:r>
            <a:r>
              <a:rPr lang="ko-KR" altLang="en-US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＜</a:t>
            </a:r>
            <a:r>
              <a:rPr lang="en-US" altLang="ko-KR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30ms )</a:t>
            </a:r>
          </a:p>
          <a:p>
            <a:pPr>
              <a:lnSpc>
                <a:spcPct val="130000"/>
              </a:lnSpc>
            </a:pPr>
            <a:r>
              <a:rPr lang="en-US" altLang="ko-KR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▪  </a:t>
            </a:r>
            <a:r>
              <a:rPr lang="en-US" altLang="ko-KR" sz="1050" dirty="0" err="1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WiFi</a:t>
            </a:r>
            <a:r>
              <a:rPr lang="en-US" altLang="ko-KR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802.11a/b/g/n (MIMO 2T2R)</a:t>
            </a:r>
          </a:p>
          <a:p>
            <a:pPr>
              <a:lnSpc>
                <a:spcPct val="130000"/>
              </a:lnSpc>
            </a:pPr>
            <a:r>
              <a:rPr lang="ko-KR" altLang="en-US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  최고 </a:t>
            </a:r>
            <a:r>
              <a:rPr lang="en-US" altLang="ko-KR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300 Mbps </a:t>
            </a:r>
            <a:r>
              <a:rPr lang="ko-KR" altLang="en-US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무선속도</a:t>
            </a:r>
            <a:r>
              <a:rPr lang="en-US" altLang="ko-KR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2.4/5 GHz</a:t>
            </a:r>
          </a:p>
          <a:p>
            <a:pPr>
              <a:lnSpc>
                <a:spcPct val="130000"/>
              </a:lnSpc>
            </a:pPr>
            <a:r>
              <a:rPr lang="en-US" altLang="ko-KR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▪  </a:t>
            </a:r>
            <a:r>
              <a:rPr lang="ko-KR" altLang="en-US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방수 </a:t>
            </a:r>
            <a:r>
              <a:rPr lang="en-US" altLang="ko-KR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M12 Gigabits LAN </a:t>
            </a:r>
            <a:r>
              <a:rPr lang="en-US" altLang="ko-KR" sz="1050" dirty="0" err="1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PoE</a:t>
            </a:r>
            <a:r>
              <a:rPr lang="en-US" altLang="ko-KR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포트</a:t>
            </a:r>
            <a:endParaRPr lang="en-US" altLang="ko-KR" sz="1050" dirty="0" smtClean="0">
              <a:solidFill>
                <a:schemeClr val="tx1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▪  </a:t>
            </a:r>
            <a:r>
              <a:rPr lang="ko-KR" altLang="en-US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향상된 보안기능 </a:t>
            </a:r>
            <a:r>
              <a:rPr lang="en-US" altLang="ko-KR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: Firewall</a:t>
            </a:r>
            <a:r>
              <a:rPr lang="en-US" altLang="ko-KR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MAC filtering</a:t>
            </a:r>
            <a:r>
              <a:rPr lang="en-US" altLang="ko-KR" sz="105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endParaRPr lang="en-US" altLang="ko-KR" sz="1050" smtClean="0">
              <a:solidFill>
                <a:schemeClr val="tx1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05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 WPA/WPA2/WPA3, </a:t>
            </a:r>
            <a:r>
              <a:rPr lang="en-US" altLang="ko-KR" sz="1050" dirty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WEP, PMK </a:t>
            </a:r>
            <a:r>
              <a:rPr lang="en-US" altLang="ko-KR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caching/OKC</a:t>
            </a:r>
          </a:p>
          <a:p>
            <a:pPr>
              <a:lnSpc>
                <a:spcPct val="130000"/>
              </a:lnSpc>
            </a:pPr>
            <a:r>
              <a:rPr lang="en-US" altLang="ko-KR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▪  </a:t>
            </a:r>
            <a:r>
              <a:rPr lang="ko-KR" altLang="en-US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설정</a:t>
            </a:r>
            <a:r>
              <a:rPr lang="en-US" altLang="ko-KR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/</a:t>
            </a:r>
            <a:r>
              <a:rPr lang="ko-KR" altLang="en-US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관리 </a:t>
            </a:r>
            <a:r>
              <a:rPr lang="en-US" altLang="ko-KR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: </a:t>
            </a:r>
            <a:r>
              <a:rPr lang="ko-KR" altLang="en-US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웹브라우저</a:t>
            </a:r>
            <a:r>
              <a:rPr lang="en-US" altLang="ko-KR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en-US" altLang="ko-KR" sz="1050" dirty="0" err="1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WaveManager</a:t>
            </a:r>
            <a:endParaRPr lang="en-US" altLang="ko-KR" sz="1050" dirty="0" smtClean="0">
              <a:solidFill>
                <a:schemeClr val="tx1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▪  +9 </a:t>
            </a:r>
            <a:r>
              <a:rPr lang="ko-KR" altLang="en-US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∼</a:t>
            </a:r>
            <a:r>
              <a:rPr lang="en-US" altLang="ko-KR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+48VDC </a:t>
            </a:r>
            <a:r>
              <a:rPr lang="ko-KR" altLang="en-US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전원입력</a:t>
            </a:r>
            <a:r>
              <a:rPr lang="en-US" altLang="ko-KR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en-US" altLang="ko-KR" sz="1050" dirty="0" err="1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PoE</a:t>
            </a:r>
            <a:r>
              <a:rPr lang="en-US" altLang="ko-KR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802.3at </a:t>
            </a:r>
            <a:r>
              <a:rPr lang="ko-KR" altLang="en-US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지원</a:t>
            </a:r>
            <a:endParaRPr lang="en-US" altLang="ko-KR" sz="1050" dirty="0" smtClean="0">
              <a:solidFill>
                <a:schemeClr val="tx1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▪ </a:t>
            </a:r>
            <a:r>
              <a:rPr lang="ko-KR" altLang="en-US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유럽 산업용 특수차량 탑재가능 인증 </a:t>
            </a:r>
            <a:r>
              <a:rPr lang="en-US" altLang="ko-KR" sz="1050" dirty="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UTAC E2 </a:t>
            </a:r>
            <a:r>
              <a:rPr lang="ko-KR" altLang="en-US" sz="1050" smtClean="0">
                <a:solidFill>
                  <a:schemeClr val="tx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보유</a:t>
            </a:r>
            <a:endParaRPr lang="en-US" altLang="ko-KR" sz="1050" dirty="0" smtClean="0">
              <a:solidFill>
                <a:schemeClr val="tx1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766" y="4604385"/>
            <a:ext cx="6854234" cy="419100"/>
          </a:xfrm>
          <a:prstGeom prst="rect">
            <a:avLst/>
          </a:prstGeom>
          <a:solidFill>
            <a:srgbClr val="016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이등변 삼각형 18"/>
          <p:cNvSpPr/>
          <p:nvPr/>
        </p:nvSpPr>
        <p:spPr>
          <a:xfrm rot="5400000">
            <a:off x="371473" y="4913949"/>
            <a:ext cx="195265" cy="2333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42331" y="4632960"/>
            <a:ext cx="135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1"/>
                </a:solidFill>
              </a:rPr>
              <a:t>Introduction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09804" y="5149540"/>
            <a:ext cx="6629401" cy="42473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635" indent="-635" algn="just">
              <a:lnSpc>
                <a:spcPct val="150000"/>
              </a:lnSpc>
            </a:pPr>
            <a:r>
              <a:rPr lang="en-US" altLang="ko-KR" sz="1000" kern="800" spc="-10" dirty="0" err="1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AirXroad</a:t>
            </a:r>
            <a:r>
              <a:rPr lang="ko-KR" altLang="ko-KR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는 </a:t>
            </a:r>
            <a:r>
              <a:rPr lang="ko-KR" altLang="en-US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도로교통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무인 물류자동화 차량 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(AGV, RGV, EMS, OHT </a:t>
            </a:r>
            <a:r>
              <a:rPr lang="ko-KR" altLang="en-US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등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), </a:t>
            </a:r>
            <a:r>
              <a:rPr lang="ko-KR" altLang="en-US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농기계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제조설비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항만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조선소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등의 산업 어플리케이션 무선 환경 구축을 위해 이상적으로 설계된 견고한 소형 규격의 장비입니다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. </a:t>
            </a:r>
            <a:r>
              <a:rPr lang="ko-KR" altLang="en-US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특히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트럭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시내 버스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지게차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트레일러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트랙터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크레인 또는 모든 산업용 특수 차량에 장착하여 실시간 무선 데이터를 전송해야 하는 환경에 최적화 설계되어 있습니다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.</a:t>
            </a:r>
          </a:p>
          <a:p>
            <a:pPr marL="635" indent="-635" algn="just">
              <a:lnSpc>
                <a:spcPct val="150000"/>
              </a:lnSpc>
            </a:pPr>
            <a:endParaRPr lang="ko-KR" altLang="ko-KR" sz="600" kern="800" dirty="0">
              <a:latin typeface="-윤고딕320" panose="02030504000101010101" pitchFamily="18" charset="-127"/>
              <a:ea typeface="-윤고딕320" panose="02030504000101010101" pitchFamily="18" charset="-127"/>
              <a:cs typeface="Arial" panose="020B0604020202020204" pitchFamily="34" charset="0"/>
            </a:endParaRPr>
          </a:p>
          <a:p>
            <a:pPr marL="635" indent="-635" algn="just">
              <a:lnSpc>
                <a:spcPct val="150000"/>
              </a:lnSpc>
            </a:pPr>
            <a:r>
              <a:rPr lang="en-US" altLang="ko-KR" sz="1000" kern="800" spc="-10" dirty="0" err="1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AirXroad</a:t>
            </a:r>
            <a:r>
              <a:rPr lang="ko-KR" altLang="ko-KR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는 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Access Point/Client/</a:t>
            </a:r>
            <a:r>
              <a:rPr lang="en-US" altLang="ko-KR" sz="1000" kern="800" spc="-10" dirty="0" err="1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Repater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/Router/MESH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기능이 하나의 제품에서 모두 설정 가능한 올인원 다기능 제품입니다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. Modbus/TCP, </a:t>
            </a:r>
            <a:r>
              <a:rPr lang="en-US" altLang="ko-KR" sz="1000" kern="800" spc="-10" dirty="0" err="1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EtherNet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/IP, Safe Ethernet, 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PROFINET </a:t>
            </a:r>
            <a:r>
              <a:rPr lang="ko-KR" altLang="ko-KR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등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모든 유형의 산업용이더넷 프로토콜을 </a:t>
            </a:r>
            <a:r>
              <a:rPr lang="ko-KR" altLang="ko-KR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지원</a:t>
            </a:r>
            <a:r>
              <a:rPr lang="ko-KR" altLang="en-US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하며 다중무선 전송 기술인 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MIMO </a:t>
            </a:r>
            <a:r>
              <a:rPr lang="ko-KR" altLang="en-US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기술을 통해 확장된 무선 커버리지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높은 데이터 처리량 및 향상된 무선 연결 안정성을 제공합니다 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.IEEE 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802.11a/b/g/n </a:t>
            </a:r>
            <a:r>
              <a:rPr lang="en-US" altLang="ko-KR" sz="1000" kern="800" spc="-10" dirty="0" err="1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WiFi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표준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 (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2.4/5GHz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)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을 준수하며 최대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 300Mbps </a:t>
            </a:r>
            <a:r>
              <a:rPr lang="ko-KR" altLang="en-US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무선</a:t>
            </a:r>
            <a:r>
              <a:rPr lang="ko-KR" altLang="ko-KR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데이터 속도를 서비스 합니다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. </a:t>
            </a:r>
            <a:endParaRPr lang="ko-KR" altLang="ko-KR" sz="1000" kern="800">
              <a:latin typeface="-윤고딕320" panose="02030504000101010101" pitchFamily="18" charset="-127"/>
              <a:ea typeface="-윤고딕320" panose="02030504000101010101" pitchFamily="18" charset="-127"/>
              <a:cs typeface="Arial" panose="020B0604020202020204" pitchFamily="34" charset="0"/>
            </a:endParaRPr>
          </a:p>
          <a:p>
            <a:pPr marL="635" indent="-635" algn="just">
              <a:lnSpc>
                <a:spcPct val="150000"/>
              </a:lnSpc>
            </a:pPr>
            <a:r>
              <a:rPr lang="en-US" altLang="ko-KR" sz="80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 </a:t>
            </a:r>
            <a:endParaRPr lang="ko-KR" altLang="ko-KR" sz="600" kern="800">
              <a:latin typeface="-윤고딕320" panose="02030504000101010101" pitchFamily="18" charset="-127"/>
              <a:ea typeface="-윤고딕320" panose="02030504000101010101" pitchFamily="18" charset="-127"/>
              <a:cs typeface="Arial" panose="020B0604020202020204" pitchFamily="34" charset="0"/>
            </a:endParaRPr>
          </a:p>
          <a:p>
            <a:pPr marL="635" indent="-635" algn="just">
              <a:lnSpc>
                <a:spcPct val="150000"/>
              </a:lnSpc>
            </a:pPr>
            <a:r>
              <a:rPr lang="ko-KR" altLang="ko-KR" sz="1000" kern="800" spc="-10" dirty="0" err="1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공간활용도를</a:t>
            </a:r>
            <a:r>
              <a:rPr lang="ko-KR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 높이기 위해 </a:t>
            </a:r>
            <a:r>
              <a:rPr lang="ko-KR" altLang="ko-KR" sz="1000" kern="800" spc="-10" dirty="0" err="1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컴팩트한</a:t>
            </a:r>
            <a:r>
              <a:rPr lang="ko-KR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 사이즈로 설계되어 </a:t>
            </a:r>
            <a:r>
              <a:rPr lang="ko-KR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있으며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유럽의 자동차 인증규격 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E-marked ECE R10 </a:t>
            </a:r>
            <a:r>
              <a:rPr lang="ko-KR" altLang="en-US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인증을 가지고 있어 전압 및 전류가 불규칙할 수 있는 모든 특수차량에 완벽한 전기적 안정성을 제공합니다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.</a:t>
            </a:r>
            <a:endParaRPr lang="ko-KR" altLang="ko-KR" sz="1000" kern="800">
              <a:latin typeface="-윤고딕320" panose="02030504000101010101" pitchFamily="18" charset="-127"/>
              <a:ea typeface="-윤고딕320" panose="02030504000101010101" pitchFamily="18" charset="-127"/>
              <a:cs typeface="Arial" panose="020B0604020202020204" pitchFamily="34" charset="0"/>
            </a:endParaRPr>
          </a:p>
          <a:p>
            <a:pPr marL="635" indent="-635" algn="just">
              <a:lnSpc>
                <a:spcPct val="150000"/>
              </a:lnSpc>
            </a:pPr>
            <a:r>
              <a:rPr lang="en-US" altLang="ko-KR" sz="600" kern="800" spc="-10" dirty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 </a:t>
            </a:r>
            <a:endParaRPr lang="ko-KR" altLang="ko-KR" sz="600" kern="800">
              <a:latin typeface="-윤고딕320" panose="02030504000101010101" pitchFamily="18" charset="-127"/>
              <a:ea typeface="-윤고딕320" panose="02030504000101010101" pitchFamily="18" charset="-127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특히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,</a:t>
            </a:r>
            <a:r>
              <a:rPr lang="ko-KR" altLang="ko-KR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채널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자원이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부족한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대단위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네트워크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환경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극복을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위해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 dirty="0" err="1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멀티채널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/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싱글채널의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유연한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Fast Roaming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기능을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제공하여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이동설비가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여러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개의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Access Point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사이를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움직여도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30ms(0.03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초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)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이내의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짧은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시간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동안에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Access Point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와의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무선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연결을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완료하여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데이터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손실없이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통신할수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있는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뛰어난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Mobility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환경을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제공합니다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또한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장애물이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복잡한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환경에서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멀티패스현상을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줄이고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무선통신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품질의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안정성을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위해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2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개의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안테나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포트를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제공하여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Diversity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또는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MIMO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로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동작하며</a:t>
            </a:r>
            <a:r>
              <a:rPr lang="ko-KR" altLang="ko-KR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이는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000" kern="800" spc="-10" dirty="0" err="1">
                <a:latin typeface="-윤고딕320" panose="02030504000101010101" pitchFamily="18" charset="-127"/>
                <a:ea typeface="-윤고딕320" panose="02030504000101010101" pitchFamily="18" charset="-127"/>
              </a:rPr>
              <a:t>IIoT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en-US" altLang="ko-KR" sz="1000" kern="800" spc="-10" dirty="0" err="1">
                <a:latin typeface="-윤고딕320" panose="02030504000101010101" pitchFamily="18" charset="-127"/>
                <a:ea typeface="-윤고딕320" panose="02030504000101010101" pitchFamily="18" charset="-127"/>
              </a:rPr>
              <a:t>MtoM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원격접속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환경에서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안정적인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무선품질을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제공하게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합니다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  </a:t>
            </a:r>
            <a:endParaRPr lang="en-US" altLang="ko-KR" sz="1000" kern="800" spc="-10" dirty="0" smtClean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-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4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0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℃ ~ 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+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7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0℃</a:t>
            </a:r>
            <a:r>
              <a:rPr lang="ko-KR" altLang="ko-KR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의</a:t>
            </a:r>
            <a:r>
              <a:rPr lang="ko-KR" altLang="ko-KR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동작온도와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+</a:t>
            </a:r>
            <a:r>
              <a:rPr lang="en-US" altLang="ko-KR" sz="1000" kern="800" spc="-10" dirty="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9 ~ +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48VDC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동작전원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en-US" altLang="ko-KR" sz="1000" kern="800" dirty="0" err="1">
                <a:latin typeface="-윤고딕320" panose="02030504000101010101" pitchFamily="18" charset="-127"/>
                <a:ea typeface="-윤고딕320" panose="02030504000101010101" pitchFamily="18" charset="-127"/>
              </a:rPr>
              <a:t>PoE</a:t>
            </a:r>
            <a:r>
              <a:rPr lang="en-US" altLang="ko-KR" sz="1000" kern="8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000" kern="800" dirty="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802.3af </a:t>
            </a:r>
            <a:r>
              <a:rPr lang="en-US" altLang="ko-KR" sz="1000" kern="8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/ </a:t>
            </a:r>
            <a:r>
              <a:rPr lang="en-US" altLang="ko-KR" sz="1000" kern="800" dirty="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802.3at class 2 </a:t>
            </a:r>
            <a:r>
              <a:rPr lang="ko-KR" altLang="ko-KR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를</a:t>
            </a:r>
            <a:r>
              <a:rPr lang="ko-KR" altLang="ko-KR" sz="1000" kern="800" spc="-1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ko-KR" sz="1000" kern="800" spc="-10"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지원합니다</a:t>
            </a:r>
            <a:r>
              <a:rPr lang="en-US" altLang="ko-KR" sz="1000" kern="800" spc="-1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  <a:endParaRPr lang="ko-KR" altLang="en-US" sz="1000"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63" y="1371144"/>
            <a:ext cx="1485270" cy="235313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55" y="3928257"/>
            <a:ext cx="775472" cy="50150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812" y="3939890"/>
            <a:ext cx="534855" cy="53485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413" y="3972339"/>
            <a:ext cx="474665" cy="459717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9501" y="3952200"/>
            <a:ext cx="519598" cy="55716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44" y="3720908"/>
            <a:ext cx="3172932" cy="77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766" y="485775"/>
            <a:ext cx="6854234" cy="419100"/>
          </a:xfrm>
          <a:prstGeom prst="rect">
            <a:avLst/>
          </a:prstGeom>
          <a:solidFill>
            <a:srgbClr val="016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이등변 삼각형 2"/>
          <p:cNvSpPr/>
          <p:nvPr/>
        </p:nvSpPr>
        <p:spPr>
          <a:xfrm rot="5400000">
            <a:off x="371473" y="795339"/>
            <a:ext cx="195265" cy="2333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42331" y="514350"/>
            <a:ext cx="146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1"/>
                </a:solidFill>
              </a:rPr>
              <a:t>Specifications</a:t>
            </a:r>
            <a:endParaRPr lang="ko-KR" altLang="en-US">
              <a:solidFill>
                <a:schemeClr val="bg1"/>
              </a:solidFill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114168"/>
              </p:ext>
            </p:extLst>
          </p:nvPr>
        </p:nvGraphicFramePr>
        <p:xfrm>
          <a:off x="142873" y="1009653"/>
          <a:ext cx="6581776" cy="7840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431"/>
                <a:gridCol w="4753345"/>
              </a:tblGrid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 smtClean="0">
                          <a:latin typeface="+mn-ea"/>
                          <a:ea typeface="+mn-ea"/>
                        </a:rPr>
                        <a:t>WiFi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 Interface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IEEE 802.11 a/b/g/n, MIMO 2T2R, 2.4/5 GHz 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표준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무선 데이터 로밍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Proactive Fast Roaming &lt;30ms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(0.03</a:t>
                      </a:r>
                      <a:r>
                        <a:rPr lang="ko-KR" altLang="en-US" sz="1000" b="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초 이내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b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smtClean="0">
                          <a:latin typeface="+mn-ea"/>
                          <a:ea typeface="+mn-ea"/>
                        </a:rPr>
                        <a:t>Ethernet Interface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1-port Gigabit Ethernet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10/100/1000 Base </a:t>
                      </a:r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Tx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auto-sensing</a:t>
                      </a:r>
                    </a:p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auto MDI/MDIX cross-over,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pts X-coded M12 connector</a:t>
                      </a:r>
                      <a:endParaRPr lang="ko-KR" altLang="en-US" sz="1000" b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전송률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6.5 to 300Mbps (2T2R)</a:t>
                      </a:r>
                      <a:endParaRPr lang="ko-KR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채널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ISM : 2.4-2.483 GHz (up to 14 channels)</a:t>
                      </a:r>
                    </a:p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UNII : 5.15-5.25 GHz (up to 4 channels)</a:t>
                      </a:r>
                    </a:p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UNII-2 : 5.25-5.35 GHz (up to 4 channels)</a:t>
                      </a:r>
                    </a:p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UNII-2 </a:t>
                      </a:r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ext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: 5.470-5.725 GHz (up to 11 channels)</a:t>
                      </a:r>
                    </a:p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UNII-3 : 5.725-5.825 GHz (up to 4 channels) Supports DFS and TPC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전송 출력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2.4 GHz : up to 23.5 </a:t>
                      </a:r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dBm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(aggregate)</a:t>
                      </a:r>
                    </a:p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 GHz : up to 21 </a:t>
                      </a:r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dBm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(aggregate)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smtClean="0">
                          <a:latin typeface="+mn-ea"/>
                          <a:ea typeface="+mn-ea"/>
                        </a:rPr>
                        <a:t>Receive Sensitivity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-92dBm (802.11b/g/n), -96dBm (802.11a/n)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Ethernet Networking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Frames filtering, bridging, repeater, STP/RSTP, VLAN, DHCP (server &amp; client), DNS relay, Multicast (PIM), IP redundancy (VRRP), static routes, NAT router, router</a:t>
                      </a:r>
                      <a:endParaRPr lang="ko-KR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안테나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개의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RP-SMA 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커넥터</a:t>
                      </a:r>
                      <a:endParaRPr lang="ko-KR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보안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WPA3-PSK (SAE-Personal), WPA3-EAP (Enterprise), Enhanced Open (WPA3-OWE), OSEN 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Firewall, </a:t>
                      </a:r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DoS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https, MAC filtering, WPA/WPA2-Personal &amp; Enterprise (IEEE 802.1X/RADIUS), WEP, tunnels L2 (GRE), VPN (</a:t>
                      </a:r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OpenVPN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), SNMP V3, PMK caching/OKC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동작모드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Access point, bridge, client, repeater, MESH (IEEE 802.11s), infrastructure, AD-HOC, client router, WMM </a:t>
                      </a:r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QoS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multicast, dynamic routing and firewall modes fully supported, Fast roaming (less than 30 </a:t>
                      </a:r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ms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), redundancy (VRRP)</a:t>
                      </a:r>
                      <a:endParaRPr lang="ko-KR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설정</a:t>
                      </a:r>
                      <a:r>
                        <a:rPr lang="en-US" altLang="ko-KR" sz="100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관리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ACKSYS administration software (</a:t>
                      </a:r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WaveManager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S/W &amp; 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무료제공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smtClean="0">
                          <a:latin typeface="+mn-ea"/>
                          <a:ea typeface="+mn-ea"/>
                        </a:rPr>
                        <a:t>LED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Radio : activity–status │ Ethernet : link 10/100/1000–activity │ Power : on-off</a:t>
                      </a:r>
                      <a:endParaRPr lang="ko-KR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전원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+9 ~ +48VDC (M12 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커넥터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), </a:t>
                      </a:r>
                      <a:r>
                        <a:rPr lang="en-US" altLang="ko-KR" sz="1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PoE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802.3at / 802.3a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소비전력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평균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1.7 ~ 5.8W 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소비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권장 소비 전원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7W</a:t>
                      </a:r>
                      <a:endParaRPr lang="ko-KR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인증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KC, FCC, CE, ECE R10</a:t>
                      </a:r>
                      <a:endParaRPr lang="ko-KR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동작환경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IP66</a:t>
                      </a:r>
                    </a:p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동작온도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-40</a:t>
                      </a:r>
                      <a:r>
                        <a:rPr lang="en-US" altLang="ko-KR" sz="1000" b="0" kern="800" spc="-1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~ +70</a:t>
                      </a:r>
                      <a:r>
                        <a:rPr lang="en-US" altLang="ko-KR" sz="1000" b="0" kern="800" spc="-1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습도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0% ~ 99%(non-condensing)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크기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000" smtClean="0">
                          <a:latin typeface="+mn-ea"/>
                          <a:ea typeface="+mn-ea"/>
                        </a:rPr>
                        <a:t>무게</a:t>
                      </a:r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 : 115 x W : 64 x H : 34 mm / 332g</a:t>
                      </a:r>
                      <a:endParaRPr lang="ko-KR" altLang="en-US" sz="1000" b="0" kern="120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latin typeface="+mn-ea"/>
                          <a:ea typeface="+mn-ea"/>
                        </a:rPr>
                        <a:t>품질보증기간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lang="ko-KR" altLang="en-US" sz="100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년</a:t>
                      </a:r>
                      <a:endParaRPr lang="ko-KR" altLang="en-US" sz="1000" b="0" kern="120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0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766" y="485775"/>
            <a:ext cx="6854234" cy="419100"/>
          </a:xfrm>
          <a:prstGeom prst="rect">
            <a:avLst/>
          </a:prstGeom>
          <a:solidFill>
            <a:srgbClr val="016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이등변 삼각형 2"/>
          <p:cNvSpPr/>
          <p:nvPr/>
        </p:nvSpPr>
        <p:spPr>
          <a:xfrm rot="5400000">
            <a:off x="371473" y="795339"/>
            <a:ext cx="195265" cy="2333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42331" y="514350"/>
            <a:ext cx="124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1"/>
                </a:solidFill>
              </a:rPr>
              <a:t>Connectors</a:t>
            </a:r>
            <a:endParaRPr lang="ko-KR" altLang="en-US">
              <a:solidFill>
                <a:schemeClr val="bg1"/>
              </a:solidFill>
            </a:endParaRPr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537667"/>
              </p:ext>
            </p:extLst>
          </p:nvPr>
        </p:nvGraphicFramePr>
        <p:xfrm>
          <a:off x="364803" y="6837112"/>
          <a:ext cx="6152548" cy="20634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5916"/>
                <a:gridCol w="2025570"/>
                <a:gridCol w="2111062"/>
              </a:tblGrid>
              <a:tr h="418800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WiFi</a:t>
                      </a:r>
                      <a:r>
                        <a:rPr lang="en-US" altLang="ko-KR" b="1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 Ant </a:t>
                      </a:r>
                      <a:r>
                        <a:rPr lang="ko-KR" altLang="en-US" b="1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안테나 커넥터 </a:t>
                      </a:r>
                      <a:r>
                        <a:rPr lang="en-US" altLang="ko-KR" b="1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( 50</a:t>
                      </a:r>
                      <a:r>
                        <a:rPr lang="el-GR" altLang="ko-KR" sz="1246" b="1" kern="1200" dirty="0" smtClean="0">
                          <a:solidFill>
                            <a:schemeClr val="tx1"/>
                          </a:solidFill>
                          <a:effectLst/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+mn-cs"/>
                        </a:rPr>
                        <a:t>Ω</a:t>
                      </a:r>
                      <a:r>
                        <a:rPr lang="en-US" altLang="ko-KR" sz="1246" b="1" kern="1200" dirty="0" smtClean="0">
                          <a:solidFill>
                            <a:schemeClr val="tx1"/>
                          </a:solidFill>
                          <a:effectLst/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+mn-cs"/>
                        </a:rPr>
                        <a:t>)</a:t>
                      </a:r>
                      <a:endParaRPr lang="ko-KR" altLang="en-US" b="1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b="1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b="1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8734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Signal name</a:t>
                      </a:r>
                      <a:endParaRPr lang="en-US" altLang="ko-KR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Function</a:t>
                      </a:r>
                      <a:endParaRPr lang="en-US" altLang="ko-KR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1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Ant.1</a:t>
                      </a:r>
                      <a:endParaRPr lang="en-US" altLang="ko-KR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RF</a:t>
                      </a:r>
                      <a:r>
                        <a:rPr lang="en-US" altLang="ko-KR" sz="1050" baseline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 chain 1</a:t>
                      </a:r>
                      <a:endParaRPr lang="en-US" altLang="ko-KR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91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Ant.2</a:t>
                      </a:r>
                      <a:endParaRPr lang="en-US" altLang="ko-KR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RF chain 2</a:t>
                      </a:r>
                      <a:endParaRPr lang="en-US" altLang="ko-KR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37009" y="7322544"/>
            <a:ext cx="16722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smtClean="0"/>
              <a:t>RP SMA female connector</a:t>
            </a:r>
            <a:endParaRPr lang="ko-KR" altLang="en-US" sz="1100"/>
          </a:p>
        </p:txBody>
      </p:sp>
      <p:pic>
        <p:nvPicPr>
          <p:cNvPr id="1035" name="Picture 11" descr="AirLink_AntConn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2" y="7631397"/>
            <a:ext cx="153511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이등변 삼각형 14"/>
          <p:cNvSpPr/>
          <p:nvPr/>
        </p:nvSpPr>
        <p:spPr>
          <a:xfrm rot="5400000">
            <a:off x="371473" y="795339"/>
            <a:ext cx="195265" cy="2333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913712"/>
              </p:ext>
            </p:extLst>
          </p:nvPr>
        </p:nvGraphicFramePr>
        <p:xfrm>
          <a:off x="352424" y="1285658"/>
          <a:ext cx="6152549" cy="1839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599"/>
                <a:gridCol w="1043796"/>
                <a:gridCol w="1112807"/>
                <a:gridCol w="693837"/>
                <a:gridCol w="1230510"/>
              </a:tblGrid>
              <a:tr h="289909"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Power supply connector</a:t>
                      </a:r>
                      <a:endParaRPr lang="ko-KR" altLang="en-US" b="1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b="1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0036">
                <a:tc rowSpan="5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Signal Name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Pin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Wire color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Power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33039" rtl="0" eaLnBrk="1" latinLnBrk="1" hangingPunct="1"/>
                      <a:r>
                        <a:rPr lang="en-US" altLang="ko-KR" sz="1050" kern="1200" dirty="0" smtClean="0">
                          <a:solidFill>
                            <a:schemeClr val="tx1"/>
                          </a:solidFill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+mn-cs"/>
                        </a:rPr>
                        <a:t>VDC1</a:t>
                      </a:r>
                      <a:endParaRPr lang="ko-KR" altLang="en-US" sz="1050" kern="1200">
                        <a:solidFill>
                          <a:schemeClr val="tx1"/>
                        </a:solidFill>
                        <a:latin typeface="-윤고딕320" panose="02030504000101010101" pitchFamily="18" charset="-127"/>
                        <a:ea typeface="-윤고딕320" panose="0203050400010101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3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Blue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GND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4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Black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Not</a:t>
                      </a:r>
                      <a:r>
                        <a:rPr lang="en-US" altLang="ko-KR" sz="1050" baseline="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 connected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latinLnBrk="1"/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1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Brown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2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White</a:t>
                      </a:r>
                      <a:endParaRPr lang="ko-KR" altLang="en-US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ULTRA-LOCK®</a:t>
                      </a:r>
                      <a:r>
                        <a:rPr lang="en-US" altLang="ko-KR" sz="1000" baseline="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 </a:t>
                      </a:r>
                      <a:r>
                        <a:rPr lang="ko-KR" altLang="en-US" sz="1000" baseline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기능 사용으로 커넥터를 간단하고 단단하게 연결할 수 있습니다</a:t>
                      </a:r>
                      <a:r>
                        <a:rPr lang="en-US" altLang="ko-KR" sz="1000" baseline="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.</a:t>
                      </a:r>
                      <a:endParaRPr lang="ko-KR" altLang="en-US" sz="100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319" y="1621032"/>
            <a:ext cx="17331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M12 </a:t>
            </a:r>
            <a:r>
              <a:rPr lang="ko-KR" altLang="en-US" sz="105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커넥터</a:t>
            </a:r>
            <a:r>
              <a:rPr lang="en-US" altLang="ko-KR" sz="1050" dirty="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 Ultra-lock 4</a:t>
            </a:r>
            <a:r>
              <a:rPr lang="ko-KR" altLang="en-US" sz="105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핀</a:t>
            </a:r>
            <a:endParaRPr lang="en-US" altLang="ko-KR" sz="105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algn="ctr"/>
            <a:r>
              <a:rPr lang="en-US" altLang="ko-KR" sz="1050" dirty="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male A coding</a:t>
            </a:r>
            <a:endParaRPr lang="ko-KR" altLang="en-US" sz="1050"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pic>
        <p:nvPicPr>
          <p:cNvPr id="21" name="그림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90" y="2056072"/>
            <a:ext cx="724446" cy="7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885384"/>
              </p:ext>
            </p:extLst>
          </p:nvPr>
        </p:nvGraphicFramePr>
        <p:xfrm>
          <a:off x="352425" y="3518816"/>
          <a:ext cx="6156002" cy="2927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8824"/>
                <a:gridCol w="2035821"/>
                <a:gridCol w="2061357"/>
              </a:tblGrid>
              <a:tr h="420331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Ethernet</a:t>
                      </a:r>
                      <a:r>
                        <a:rPr lang="en-US" altLang="ko-KR" b="1" baseline="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 connector</a:t>
                      </a:r>
                      <a:endParaRPr lang="ko-KR" altLang="en-US" b="1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rowSpan="9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Signal name</a:t>
                      </a:r>
                      <a:endParaRPr lang="en-US" altLang="ko-KR" sz="105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Pin</a:t>
                      </a:r>
                      <a:endParaRPr lang="en-US" altLang="ko-KR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DA</a:t>
                      </a:r>
                      <a:r>
                        <a:rPr lang="en-US" altLang="ko-KR" sz="1050" baseline="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 +</a:t>
                      </a:r>
                      <a:endParaRPr lang="en-US" altLang="ko-KR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1</a:t>
                      </a:r>
                      <a:endParaRPr lang="en-US" altLang="ko-KR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DA -</a:t>
                      </a:r>
                      <a:endParaRPr lang="en-US" altLang="ko-KR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2</a:t>
                      </a:r>
                      <a:endParaRPr lang="en-US" altLang="ko-KR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DB</a:t>
                      </a:r>
                      <a:r>
                        <a:rPr lang="en-US" altLang="ko-KR" sz="1050" baseline="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 +</a:t>
                      </a:r>
                      <a:endParaRPr lang="en-US" altLang="ko-KR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3</a:t>
                      </a:r>
                      <a:endParaRPr lang="en-US" altLang="ko-KR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DB -</a:t>
                      </a:r>
                      <a:endParaRPr lang="en-US" altLang="ko-KR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4</a:t>
                      </a:r>
                      <a:endParaRPr lang="en-US" altLang="ko-KR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DD +</a:t>
                      </a:r>
                      <a:endParaRPr lang="en-US" altLang="ko-KR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5</a:t>
                      </a:r>
                      <a:endParaRPr lang="en-US" altLang="ko-KR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DD -</a:t>
                      </a:r>
                      <a:endParaRPr lang="en-US" altLang="ko-KR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6</a:t>
                      </a:r>
                      <a:endParaRPr lang="en-US" altLang="ko-KR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DC -</a:t>
                      </a:r>
                      <a:endParaRPr lang="en-US" altLang="ko-KR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7</a:t>
                      </a:r>
                      <a:endParaRPr lang="en-US" altLang="ko-KR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DC +</a:t>
                      </a:r>
                      <a:endParaRPr lang="en-US" altLang="ko-KR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8</a:t>
                      </a:r>
                      <a:endParaRPr lang="en-US" altLang="ko-KR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ctr" defTabSz="633039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+mn-cs"/>
                        </a:rPr>
                        <a:t>ULTRA-LOCK® </a:t>
                      </a: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+mn-cs"/>
                        </a:rPr>
                        <a:t>기능 사용으로 커넥터를 간단하고 단단하게 연결할 수 있습니다</a:t>
                      </a:r>
                      <a:r>
                        <a:rPr kumimoji="0" lang="en-US" altLang="ko-K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-윤고딕320" panose="02030504000101010101" pitchFamily="18" charset="-127"/>
                          <a:ea typeface="-윤고딕320" panose="02030504000101010101" pitchFamily="18" charset="-127"/>
                          <a:cs typeface="+mn-cs"/>
                        </a:rPr>
                        <a:t>.</a:t>
                      </a:r>
                      <a:endParaRPr kumimoji="0" lang="ko-KR" altLang="en-US" sz="1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-윤고딕320" panose="02030504000101010101" pitchFamily="18" charset="-127"/>
                        <a:ea typeface="-윤고딕320" panose="0203050400010101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en-US" altLang="ko-KR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en-US" altLang="ko-KR" sz="1050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" name="image11.png" descr="þ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50" y="4586599"/>
            <a:ext cx="1156106" cy="119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61496" y="4057374"/>
            <a:ext cx="2053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M12 </a:t>
            </a:r>
            <a:r>
              <a:rPr lang="ko-KR" altLang="en-US" sz="110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커넥터</a:t>
            </a:r>
            <a:r>
              <a:rPr lang="en-US" altLang="ko-KR" sz="1100" dirty="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 8</a:t>
            </a:r>
            <a:r>
              <a:rPr lang="ko-KR" altLang="en-US" sz="110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핀</a:t>
            </a:r>
            <a:endParaRPr lang="en-US" altLang="ko-KR" sz="1100" dirty="0" smtClean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algn="ctr"/>
            <a:r>
              <a:rPr lang="en-US" altLang="ko-KR" sz="1100" dirty="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female X coding screw </a:t>
            </a:r>
            <a:r>
              <a:rPr lang="ko-KR" altLang="en-US" sz="110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커넥터</a:t>
            </a:r>
            <a:endParaRPr lang="ko-KR" altLang="en-US" sz="1100"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35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766" y="485775"/>
            <a:ext cx="6854234" cy="419100"/>
          </a:xfrm>
          <a:prstGeom prst="rect">
            <a:avLst/>
          </a:prstGeom>
          <a:solidFill>
            <a:srgbClr val="016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이등변 삼각형 2"/>
          <p:cNvSpPr/>
          <p:nvPr/>
        </p:nvSpPr>
        <p:spPr>
          <a:xfrm rot="5400000">
            <a:off x="371473" y="795339"/>
            <a:ext cx="195265" cy="2333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42331" y="51435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Cables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" name="이등변 삼각형 14"/>
          <p:cNvSpPr/>
          <p:nvPr/>
        </p:nvSpPr>
        <p:spPr>
          <a:xfrm rot="5400000">
            <a:off x="371473" y="795339"/>
            <a:ext cx="195265" cy="2333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683597"/>
              </p:ext>
            </p:extLst>
          </p:nvPr>
        </p:nvGraphicFramePr>
        <p:xfrm>
          <a:off x="352424" y="1309691"/>
          <a:ext cx="6152548" cy="3261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52548"/>
              </a:tblGrid>
              <a:tr h="3790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effectLst/>
                        </a:rPr>
                        <a:t>WLg-M12U-PWR</a:t>
                      </a:r>
                      <a:endParaRPr lang="en-US" altLang="ko-KR" b="1" dirty="0" smtClean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19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529658"/>
              </p:ext>
            </p:extLst>
          </p:nvPr>
        </p:nvGraphicFramePr>
        <p:xfrm>
          <a:off x="352424" y="4817516"/>
          <a:ext cx="6152548" cy="3261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52548"/>
              </a:tblGrid>
              <a:tr h="3790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effectLst/>
                        </a:rPr>
                        <a:t>WLg-M12U/8X-ETH</a:t>
                      </a:r>
                      <a:endParaRPr lang="ko-KR" altLang="en-US" b="1" smtClean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19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42" y="1738759"/>
            <a:ext cx="3789680" cy="2765576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8" y="5252607"/>
            <a:ext cx="3789680" cy="2765576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900" y="5252606"/>
            <a:ext cx="1834422" cy="2765577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5"/>
          <a:srcRect l="9677" r="6493"/>
          <a:stretch/>
        </p:blipFill>
        <p:spPr>
          <a:xfrm>
            <a:off x="4469901" y="1741185"/>
            <a:ext cx="1834422" cy="276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8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766" y="485775"/>
            <a:ext cx="6854234" cy="419100"/>
          </a:xfrm>
          <a:prstGeom prst="rect">
            <a:avLst/>
          </a:prstGeom>
          <a:solidFill>
            <a:srgbClr val="016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이등변 삼각형 2"/>
          <p:cNvSpPr/>
          <p:nvPr/>
        </p:nvSpPr>
        <p:spPr>
          <a:xfrm rot="5400000">
            <a:off x="371473" y="795339"/>
            <a:ext cx="195265" cy="2333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42331" y="514350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1"/>
                </a:solidFill>
              </a:rPr>
              <a:t>Dimensions</a:t>
            </a:r>
            <a:endParaRPr lang="ko-KR" altLang="en-US">
              <a:solidFill>
                <a:schemeClr val="bg1"/>
              </a:solidFill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730917"/>
              </p:ext>
            </p:extLst>
          </p:nvPr>
        </p:nvGraphicFramePr>
        <p:xfrm>
          <a:off x="352424" y="1125636"/>
          <a:ext cx="6152548" cy="4718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52548"/>
              </a:tblGrid>
              <a:tr h="3790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latin typeface="-윤고딕320" panose="02030504000101010101" pitchFamily="18" charset="-127"/>
                          <a:ea typeface="-윤고딕320" panose="02030504000101010101" pitchFamily="18" charset="-127"/>
                        </a:rPr>
                        <a:t>본체</a:t>
                      </a:r>
                      <a:endParaRPr lang="ko-KR" altLang="en-US" b="1" dirty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39831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48" y="1706171"/>
            <a:ext cx="47625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90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766" y="485775"/>
            <a:ext cx="6854234" cy="419100"/>
          </a:xfrm>
          <a:prstGeom prst="rect">
            <a:avLst/>
          </a:prstGeom>
          <a:solidFill>
            <a:srgbClr val="016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42331" y="533012"/>
            <a:ext cx="5771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err="1">
                <a:solidFill>
                  <a:schemeClr val="bg1"/>
                </a:solidFill>
                <a:latin typeface="+mj-ea"/>
              </a:rPr>
              <a:t>WaveManager</a:t>
            </a:r>
            <a:r>
              <a:rPr lang="en-US" altLang="ko-KR" sz="1600" b="1" dirty="0">
                <a:solidFill>
                  <a:schemeClr val="bg1"/>
                </a:solidFill>
                <a:latin typeface="+mj-ea"/>
              </a:rPr>
              <a:t> : </a:t>
            </a:r>
            <a:r>
              <a:rPr lang="ko-KR" altLang="ko-KR" sz="1600" b="1">
                <a:solidFill>
                  <a:schemeClr val="bg1"/>
                </a:solidFill>
                <a:latin typeface="+mj-ea"/>
              </a:rPr>
              <a:t>중앙집중관리 </a:t>
            </a:r>
            <a:r>
              <a:rPr lang="en-US" altLang="ko-KR" sz="1600" b="1" dirty="0">
                <a:solidFill>
                  <a:schemeClr val="bg1"/>
                </a:solidFill>
                <a:latin typeface="+mj-ea"/>
              </a:rPr>
              <a:t>NMS</a:t>
            </a:r>
            <a:r>
              <a:rPr lang="ko-KR" altLang="ko-KR" sz="1600" b="1">
                <a:solidFill>
                  <a:schemeClr val="bg1"/>
                </a:solidFill>
                <a:latin typeface="+mj-ea"/>
              </a:rPr>
              <a:t> 소프트웨어 </a:t>
            </a:r>
            <a:r>
              <a:rPr lang="en-US" altLang="ko-KR" sz="1600" b="1" dirty="0">
                <a:solidFill>
                  <a:schemeClr val="bg1"/>
                </a:solidFill>
                <a:latin typeface="+mj-ea"/>
              </a:rPr>
              <a:t>(</a:t>
            </a:r>
            <a:r>
              <a:rPr lang="ko-KR" altLang="ko-KR" sz="1600" b="1">
                <a:solidFill>
                  <a:schemeClr val="bg1"/>
                </a:solidFill>
                <a:latin typeface="+mj-ea"/>
              </a:rPr>
              <a:t>기본 제공</a:t>
            </a:r>
            <a:r>
              <a:rPr lang="en-US" altLang="ko-KR" sz="1600" b="1" dirty="0">
                <a:solidFill>
                  <a:schemeClr val="bg1"/>
                </a:solidFill>
                <a:latin typeface="+mj-ea"/>
              </a:rPr>
              <a:t>)</a:t>
            </a:r>
            <a:endParaRPr lang="ko-KR" altLang="ko-KR" sz="16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42331" y="1059380"/>
            <a:ext cx="640629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ko-KR" sz="1050" dirty="0"/>
              <a:t>ACKSYS </a:t>
            </a:r>
            <a:r>
              <a:rPr lang="ko-KR" altLang="en-US" sz="1050"/>
              <a:t>제품은 </a:t>
            </a:r>
            <a:r>
              <a:rPr lang="en-US" altLang="ko-KR" sz="1050" dirty="0"/>
              <a:t>AP </a:t>
            </a:r>
            <a:r>
              <a:rPr lang="ko-KR" altLang="en-US" sz="1050"/>
              <a:t>컨트롤러가 없어도 중앙집중관리가 가능합니다</a:t>
            </a:r>
            <a:r>
              <a:rPr lang="en-US" altLang="ko-KR" sz="1050" dirty="0" smtClean="0"/>
              <a:t>. </a:t>
            </a:r>
            <a:r>
              <a:rPr lang="ko-KR" altLang="en-US" sz="1050" smtClean="0"/>
              <a:t>무상 </a:t>
            </a:r>
            <a:r>
              <a:rPr lang="ko-KR" altLang="en-US" sz="1050" dirty="0"/>
              <a:t>제공되는 최신 </a:t>
            </a:r>
            <a:r>
              <a:rPr lang="en-US" altLang="ko-KR" sz="1050" dirty="0"/>
              <a:t>SNMP </a:t>
            </a:r>
            <a:r>
              <a:rPr lang="ko-KR" altLang="en-US" sz="1050"/>
              <a:t>프로토콜 기반의 </a:t>
            </a:r>
            <a:r>
              <a:rPr lang="en-US" altLang="ko-KR" sz="1050" dirty="0"/>
              <a:t>NMS </a:t>
            </a:r>
            <a:r>
              <a:rPr lang="ko-KR" altLang="en-US" sz="1050"/>
              <a:t>소프트웨어 </a:t>
            </a:r>
            <a:r>
              <a:rPr lang="en-US" altLang="ko-KR" sz="1050" dirty="0"/>
              <a:t>"Wave Manager"</a:t>
            </a:r>
            <a:r>
              <a:rPr lang="ko-KR" altLang="en-US" sz="1050"/>
              <a:t>는 네트워크 </a:t>
            </a:r>
            <a:r>
              <a:rPr lang="ko-KR" altLang="en-US" sz="1050" smtClean="0"/>
              <a:t>운영자가 </a:t>
            </a:r>
            <a:r>
              <a:rPr lang="en-US" altLang="ko-KR" sz="1050" dirty="0" smtClean="0"/>
              <a:t>ACKSYS </a:t>
            </a:r>
            <a:r>
              <a:rPr lang="ko-KR" altLang="en-US" sz="1050"/>
              <a:t>제품의 상태를 실시간으로 모니터링 할 수 있으며</a:t>
            </a:r>
            <a:r>
              <a:rPr lang="en-US" altLang="ko-KR" sz="1050" dirty="0"/>
              <a:t>, </a:t>
            </a:r>
            <a:r>
              <a:rPr lang="ko-KR" altLang="en-US" sz="1050"/>
              <a:t>문제 해결 및 설정 변경 등 중앙에서 </a:t>
            </a:r>
            <a:r>
              <a:rPr lang="ko-KR" altLang="en-US" sz="1050" smtClean="0"/>
              <a:t>손쉽게 관리할 </a:t>
            </a:r>
            <a:r>
              <a:rPr lang="ko-KR" altLang="en-US" sz="1050" dirty="0"/>
              <a:t>수 있는 편리함을 제공합니다</a:t>
            </a:r>
            <a:r>
              <a:rPr lang="en-US" altLang="ko-KR" sz="1050" dirty="0"/>
              <a:t>.</a:t>
            </a:r>
            <a:endParaRPr lang="ko-KR" altLang="en-US" sz="1050" b="1">
              <a:ea typeface="-윤고딕320" panose="02030504000101010101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063302"/>
              </p:ext>
            </p:extLst>
          </p:nvPr>
        </p:nvGraphicFramePr>
        <p:xfrm>
          <a:off x="281018" y="3716860"/>
          <a:ext cx="6406295" cy="1755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0981"/>
                <a:gridCol w="3195314"/>
              </a:tblGrid>
              <a:tr h="35015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Roaming</a:t>
                      </a:r>
                      <a:r>
                        <a:rPr lang="en-US" altLang="ko-KR" b="1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 Monitor</a:t>
                      </a:r>
                      <a:endParaRPr lang="ko-KR" altLang="en-US" b="1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842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just" defTabSz="633039" rtl="0" eaLnBrk="1" latinLnBrk="1" hangingPunct="1">
                        <a:lnSpc>
                          <a:spcPct val="120000"/>
                        </a:lnSpc>
                      </a:pPr>
                      <a:r>
                        <a:rPr lang="ko-KR" altLang="en-US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이동설비의 핵심은 </a:t>
                      </a:r>
                      <a:r>
                        <a:rPr lang="ko-KR" altLang="en-US" sz="1050" b="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로밍</a:t>
                      </a:r>
                      <a:r>
                        <a:rPr lang="en-US" altLang="ko-KR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just" defTabSz="633039" rtl="0" eaLnBrk="1" latinLnBrk="1" hangingPunct="1">
                        <a:lnSpc>
                          <a:spcPct val="120000"/>
                        </a:lnSpc>
                      </a:pPr>
                      <a:r>
                        <a:rPr lang="ko-KR" altLang="en-US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현재 연결되어 있는 </a:t>
                      </a:r>
                      <a:r>
                        <a:rPr lang="en-US" altLang="ko-KR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AP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와의 실시간 신호세기가 시간별로 그래프를 통해 표시되고</a:t>
                      </a:r>
                      <a:r>
                        <a:rPr lang="en-US" altLang="ko-KR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ACKSYS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의 </a:t>
                      </a:r>
                      <a:r>
                        <a:rPr lang="en-US" altLang="ko-KR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Proactive 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로밍 </a:t>
                      </a:r>
                      <a:r>
                        <a:rPr lang="en-US" altLang="ko-KR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(30ms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이내</a:t>
                      </a:r>
                      <a:r>
                        <a:rPr lang="en-US" altLang="ko-KR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으로 데이터 손실없는 모니터링 기능을 제공합니다</a:t>
                      </a:r>
                      <a:r>
                        <a:rPr lang="en-US" altLang="ko-KR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>
            <p:extLst/>
          </p:nvPr>
        </p:nvGraphicFramePr>
        <p:xfrm>
          <a:off x="281018" y="1803259"/>
          <a:ext cx="6406295" cy="1755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0981"/>
                <a:gridCol w="3195314"/>
              </a:tblGrid>
              <a:tr h="35015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1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강력한 중앙집중관리</a:t>
                      </a:r>
                      <a:endParaRPr lang="ko-KR" altLang="en-US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842">
                <a:tc>
                  <a:txBody>
                    <a:bodyPr/>
                    <a:lstStyle/>
                    <a:p>
                      <a:pPr algn="l" latinLnBrk="1">
                        <a:lnSpc>
                          <a:spcPct val="120000"/>
                        </a:lnSpc>
                      </a:pPr>
                      <a:endParaRPr lang="ko-KR" altLang="en-US" sz="1050" dirty="0">
                        <a:ea typeface="-윤고딕320" panose="02030504000101010101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20000"/>
                        </a:lnSpc>
                      </a:pPr>
                      <a:r>
                        <a:rPr lang="ko-KR" altLang="en-US" sz="105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별도로 </a:t>
                      </a:r>
                      <a:r>
                        <a:rPr lang="en-US" altLang="ko-KR" sz="1050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AP</a:t>
                      </a:r>
                      <a:r>
                        <a:rPr lang="en-US" altLang="ko-KR" sz="1050" b="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50" b="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컨트롤러를 구축해야 하는 불편함 없이 </a:t>
                      </a:r>
                      <a:r>
                        <a:rPr lang="en-US" altLang="ko-KR" sz="1050" b="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WaveManager</a:t>
                      </a:r>
                      <a:r>
                        <a:rPr lang="ko-KR" altLang="en-US" sz="1050" b="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를 통해 실시간 모니터링</a:t>
                      </a:r>
                      <a:r>
                        <a:rPr lang="en-US" altLang="ko-KR" sz="1050" b="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b="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문제해결</a:t>
                      </a:r>
                      <a:r>
                        <a:rPr lang="en-US" altLang="ko-KR" sz="1050" b="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b="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설정변경 등 손쉽게 관리할 수 있는 강력한 중앙집중관리가 가능합니다</a:t>
                      </a:r>
                      <a:r>
                        <a:rPr lang="en-US" altLang="ko-KR" sz="1050" b="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>
            <p:extLst/>
          </p:nvPr>
        </p:nvGraphicFramePr>
        <p:xfrm>
          <a:off x="281018" y="5630462"/>
          <a:ext cx="6406295" cy="1755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0981"/>
                <a:gridCol w="3195314"/>
              </a:tblGrid>
              <a:tr h="35015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Association</a:t>
                      </a:r>
                      <a:endParaRPr lang="ko-KR" altLang="en-US" b="1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842">
                <a:tc>
                  <a:txBody>
                    <a:bodyPr/>
                    <a:lstStyle/>
                    <a:p>
                      <a:pPr algn="l" latinLnBrk="1">
                        <a:lnSpc>
                          <a:spcPct val="120000"/>
                        </a:lnSpc>
                      </a:pPr>
                      <a:endParaRPr lang="ko-KR" altLang="en-US" sz="1050" dirty="0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just" defTabSz="633039" rtl="0" eaLnBrk="1" latinLnBrk="1" hangingPunct="1">
                        <a:lnSpc>
                          <a:spcPct val="120000"/>
                        </a:lnSpc>
                      </a:pPr>
                      <a:r>
                        <a:rPr lang="en-US" altLang="ko-KR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AP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 연결된 </a:t>
                      </a:r>
                      <a:r>
                        <a:rPr lang="en-US" altLang="ko-KR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Client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들의 </a:t>
                      </a:r>
                      <a:r>
                        <a:rPr lang="en-US" altLang="ko-KR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MAC 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주소와 연결된 신호세기를 확인할 수 있고</a:t>
                      </a:r>
                      <a:r>
                        <a:rPr lang="en-US" altLang="ko-KR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실시간으로 끊어진 장비가 있거나 </a:t>
                      </a:r>
                      <a:r>
                        <a:rPr lang="ko-KR" altLang="en-US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추가로 연결된 </a:t>
                      </a:r>
                      <a:r>
                        <a:rPr lang="en-US" altLang="ko-KR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Client 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정보가 표시됩니다</a:t>
                      </a:r>
                      <a:r>
                        <a:rPr lang="en-US" altLang="ko-KR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>
            <p:extLst/>
          </p:nvPr>
        </p:nvGraphicFramePr>
        <p:xfrm>
          <a:off x="281018" y="7544486"/>
          <a:ext cx="6406295" cy="1755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0981"/>
                <a:gridCol w="3195314"/>
              </a:tblGrid>
              <a:tr h="35015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5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Multi-product</a:t>
                      </a:r>
                      <a:r>
                        <a:rPr lang="en-US" altLang="ko-KR" sz="1250" b="1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 actions</a:t>
                      </a:r>
                      <a:endParaRPr lang="ko-KR" altLang="en-US" sz="1250" b="1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842">
                <a:tc>
                  <a:txBody>
                    <a:bodyPr/>
                    <a:lstStyle/>
                    <a:p>
                      <a:pPr algn="l" latinLnBrk="1"/>
                      <a:endParaRPr lang="en-US" altLang="ko-KR" sz="1050" spc="-60" baseline="0" dirty="0" smtClean="0">
                        <a:latin typeface="-윤고딕320" panose="02030504000101010101" pitchFamily="18" charset="-127"/>
                        <a:ea typeface="-윤고딕320" panose="0203050400010101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just" defTabSz="633039" rtl="0" eaLnBrk="1" latinLnBrk="1" hangingPunct="1">
                        <a:lnSpc>
                          <a:spcPct val="120000"/>
                        </a:lnSpc>
                      </a:pPr>
                      <a:r>
                        <a:rPr lang="en-US" altLang="ko-KR" sz="1050" b="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WaveManager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를 통해 제품의 웹서버로 접속 </a:t>
                      </a:r>
                      <a:r>
                        <a:rPr lang="ko-KR" altLang="en-US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하지 않아도 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동작중인 제품들의 </a:t>
                      </a:r>
                      <a:r>
                        <a:rPr lang="en-US" altLang="ko-KR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IP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주소</a:t>
                      </a:r>
                      <a:r>
                        <a:rPr lang="en-US" altLang="ko-KR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Channel</a:t>
                      </a:r>
                      <a:r>
                        <a:rPr lang="en-US" altLang="ko-KR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SSID 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등을</a:t>
                      </a:r>
                      <a:r>
                        <a:rPr lang="en-US" altLang="ko-KR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50" b="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변경할 수 있으며 펌웨어 업데이트도 </a:t>
                      </a:r>
                      <a:r>
                        <a:rPr lang="ko-KR" altLang="en-US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가능합니다</a:t>
                      </a:r>
                      <a:r>
                        <a:rPr lang="en-US" altLang="ko-KR" sz="105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7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4용지_테마1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4용지_테마1" id="{6D42B8D8-B042-4D53-810F-036777604E0C}" vid="{25CCF93D-6216-42D6-9B33-78E9FECD7934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1272</TotalTime>
  <Words>884</Words>
  <Application>Microsoft Office PowerPoint</Application>
  <PresentationFormat>A4 용지(210x297mm)</PresentationFormat>
  <Paragraphs>133</Paragraphs>
  <Slides>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맑은 고딕</vt:lpstr>
      <vt:lpstr>-윤고딕320</vt:lpstr>
      <vt:lpstr>Arial</vt:lpstr>
      <vt:lpstr>Calibri</vt:lpstr>
      <vt:lpstr>Calibri Light</vt:lpstr>
      <vt:lpstr>A4용지_테마1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AirXroad Specsheet</dc:title>
  <dc:creator>robert</dc:creator>
  <cp:lastModifiedBy>Microsoft 계정</cp:lastModifiedBy>
  <cp:revision>101</cp:revision>
  <cp:lastPrinted>2019-04-25T04:57:00Z</cp:lastPrinted>
  <dcterms:created xsi:type="dcterms:W3CDTF">2019-04-09T09:33:12Z</dcterms:created>
  <dcterms:modified xsi:type="dcterms:W3CDTF">2024-03-06T08:37:09Z</dcterms:modified>
</cp:coreProperties>
</file>