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889750" cy="100187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773"/>
    <a:srgbClr val="95C121"/>
    <a:srgbClr val="0166A5"/>
    <a:srgbClr val="D9D9D9"/>
    <a:srgbClr val="006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214" y="78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902175" y="0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r">
              <a:defRPr sz="1200"/>
            </a:lvl1pPr>
          </a:lstStyle>
          <a:p>
            <a:fld id="{6C03F17B-2A89-43A2-9EA1-29DF655E3AE7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515948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902175" y="9515948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r">
              <a:defRPr sz="1200"/>
            </a:lvl1pPr>
          </a:lstStyle>
          <a:p>
            <a:fld id="{E4B500AB-6F1F-4064-8498-5D09063469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85629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175" y="0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/>
          <a:lstStyle>
            <a:lvl1pPr algn="r">
              <a:defRPr sz="1200"/>
            </a:lvl1pPr>
          </a:lstStyle>
          <a:p>
            <a:fld id="{674C1DB7-F25F-4602-A7BE-6A4ECD9C96C6}" type="datetimeFigureOut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9975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6" tIns="45848" rIns="91696" bIns="4584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338" y="4820819"/>
            <a:ext cx="5513075" cy="3945753"/>
          </a:xfrm>
          <a:prstGeom prst="rect">
            <a:avLst/>
          </a:prstGeom>
        </p:spPr>
        <p:txBody>
          <a:bodyPr vert="horz" lIns="91696" tIns="45848" rIns="91696" bIns="45848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515948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175" y="9515948"/>
            <a:ext cx="2985983" cy="502765"/>
          </a:xfrm>
          <a:prstGeom prst="rect">
            <a:avLst/>
          </a:prstGeom>
        </p:spPr>
        <p:txBody>
          <a:bodyPr vert="horz" lIns="91696" tIns="45848" rIns="91696" bIns="45848" rtlCol="0" anchor="b"/>
          <a:lstStyle>
            <a:lvl1pPr algn="r">
              <a:defRPr sz="1200"/>
            </a:lvl1pPr>
          </a:lstStyle>
          <a:p>
            <a:fld id="{4ABB31D9-E486-47EA-8195-BC6B119B98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36165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15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62"/>
            </a:lvl1pPr>
            <a:lvl2pPr marL="316520" indent="0" algn="ctr">
              <a:buNone/>
              <a:defRPr sz="1385"/>
            </a:lvl2pPr>
            <a:lvl3pPr marL="633039" indent="0" algn="ctr">
              <a:buNone/>
              <a:defRPr sz="1246"/>
            </a:lvl3pPr>
            <a:lvl4pPr marL="949559" indent="0" algn="ctr">
              <a:buNone/>
              <a:defRPr sz="1108"/>
            </a:lvl4pPr>
            <a:lvl5pPr marL="1266078" indent="0" algn="ctr">
              <a:buNone/>
              <a:defRPr sz="1108"/>
            </a:lvl5pPr>
            <a:lvl6pPr marL="1582598" indent="0" algn="ctr">
              <a:buNone/>
              <a:defRPr sz="1108"/>
            </a:lvl6pPr>
            <a:lvl7pPr marL="1899117" indent="0" algn="ctr">
              <a:buNone/>
              <a:defRPr sz="1108"/>
            </a:lvl7pPr>
            <a:lvl8pPr marL="2215637" indent="0" algn="ctr">
              <a:buNone/>
              <a:defRPr sz="1108"/>
            </a:lvl8pPr>
            <a:lvl9pPr marL="2532156" indent="0" algn="ctr">
              <a:buNone/>
              <a:defRPr sz="1108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087FDEA-CC19-4420-8430-16B498C67284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082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48023083-5B1E-4438-B8CF-F69AA1217CDD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02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BCD87A06-6998-4608-BFEA-3FF92FD32050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004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91ADDD9-4FEB-4A82-8AF8-48B630D90786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750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154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62">
                <a:solidFill>
                  <a:schemeClr val="tx1"/>
                </a:solidFill>
              </a:defRPr>
            </a:lvl1pPr>
            <a:lvl2pPr marL="31652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279FD8B-2565-458D-9872-56F8003ACA41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496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A9BE99A1-7E51-42AC-B13E-34EED55BB0A6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2509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3245B61E-2360-4FFE-AA63-949D275EDAEE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9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56713927-0B14-48E0-AAAC-D3E7F7186F44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9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4CDE9B89-B6A2-463B-953C-51EF9B430A34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3419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21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4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5EFFF1AF-341F-4E9B-855E-C06AB40A6EDA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19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215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4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8"/>
            </a:lvl1pPr>
            <a:lvl2pPr marL="316520" indent="0">
              <a:buNone/>
              <a:defRPr sz="969"/>
            </a:lvl2pPr>
            <a:lvl3pPr marL="633039" indent="0">
              <a:buNone/>
              <a:defRPr sz="831"/>
            </a:lvl3pPr>
            <a:lvl4pPr marL="949559" indent="0">
              <a:buNone/>
              <a:defRPr sz="692"/>
            </a:lvl4pPr>
            <a:lvl5pPr marL="1266078" indent="0">
              <a:buNone/>
              <a:defRPr sz="692"/>
            </a:lvl5pPr>
            <a:lvl6pPr marL="1582598" indent="0">
              <a:buNone/>
              <a:defRPr sz="692"/>
            </a:lvl6pPr>
            <a:lvl7pPr marL="1899117" indent="0">
              <a:buNone/>
              <a:defRPr sz="692"/>
            </a:lvl7pPr>
            <a:lvl8pPr marL="2215637" indent="0">
              <a:buNone/>
              <a:defRPr sz="692"/>
            </a:lvl8pPr>
            <a:lvl9pPr marL="2532156" indent="0">
              <a:buNone/>
              <a:defRPr sz="692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64637F5F-1E82-4598-98F2-4554F0B7C2D7}" type="datetime1">
              <a:rPr lang="ko-KR" altLang="en-US" smtClean="0"/>
              <a:t>2023-02-20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/>
          <a:lstStyle/>
          <a:p>
            <a:fld id="{78994CEA-57B9-4A9A-ABE0-8332717CB4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14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4922092" y="77194"/>
            <a:ext cx="19383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WITree Industrial Wireless Leader</a:t>
            </a:r>
            <a:endParaRPr lang="ko-KR" altLang="en-US" sz="100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5009765" y="281585"/>
            <a:ext cx="1746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 userDrawn="1"/>
        </p:nvCxnSpPr>
        <p:spPr>
          <a:xfrm>
            <a:off x="5401819" y="236404"/>
            <a:ext cx="0" cy="47569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 userDrawn="1"/>
        </p:nvCxnSpPr>
        <p:spPr>
          <a:xfrm>
            <a:off x="0" y="9520584"/>
            <a:ext cx="6840000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1394036" y="9558900"/>
            <a:ext cx="5445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경기도 용인시 기흥구 구성로 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357, 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용인테크노밸리 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C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동 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707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호 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(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주</a:t>
            </a:r>
            <a:r>
              <a:rPr lang="en-US" altLang="ko-KR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)</a:t>
            </a:r>
            <a:r>
              <a:rPr lang="ko-KR" altLang="en-US" sz="800" b="0" i="0" kern="1200" smtClean="0">
                <a:solidFill>
                  <a:schemeClr val="bg1">
                    <a:lumMod val="65000"/>
                  </a:schemeClr>
                </a:solidFill>
                <a:effectLst/>
                <a:latin typeface="-윤고딕320" panose="02030504000101010101" pitchFamily="18" charset="-127"/>
                <a:ea typeface="-윤고딕320" panose="02030504000101010101" pitchFamily="18" charset="-127"/>
                <a:cs typeface="+mn-cs"/>
              </a:rPr>
              <a:t>와이트리   </a:t>
            </a:r>
            <a:r>
              <a:rPr lang="en-US" altLang="ko-KR" sz="800" smtClean="0">
                <a:solidFill>
                  <a:schemeClr val="bg1">
                    <a:lumMod val="65000"/>
                  </a:schemeClr>
                </a:solidFill>
                <a:latin typeface="-윤고딕320" panose="02030504000101010101" pitchFamily="18" charset="-127"/>
                <a:ea typeface="-윤고딕320" panose="02030504000101010101" pitchFamily="18" charset="-127"/>
              </a:rPr>
              <a:t>T : 031-215-2263 / F : 031-624-2260</a:t>
            </a:r>
          </a:p>
          <a:p>
            <a:pPr algn="just"/>
            <a:r>
              <a:rPr lang="en-US" altLang="ko-KR" sz="800" smtClean="0">
                <a:solidFill>
                  <a:schemeClr val="bg1">
                    <a:lumMod val="65000"/>
                  </a:schemeClr>
                </a:solidFill>
                <a:latin typeface="-윤고딕320" panose="02030504000101010101" pitchFamily="18" charset="-127"/>
                <a:ea typeface="-윤고딕320" panose="02030504000101010101" pitchFamily="18" charset="-127"/>
              </a:rPr>
              <a:t>www.witree.co.kr</a:t>
            </a:r>
            <a:r>
              <a:rPr lang="en-US" altLang="ko-KR" sz="800" baseline="0" smtClean="0">
                <a:solidFill>
                  <a:schemeClr val="bg1">
                    <a:lumMod val="65000"/>
                  </a:schemeClr>
                </a:solidFill>
                <a:latin typeface="-윤고딕320" panose="02030504000101010101" pitchFamily="18" charset="-127"/>
                <a:ea typeface="-윤고딕320" panose="02030504000101010101" pitchFamily="18" charset="-127"/>
              </a:rPr>
              <a:t>   info@witree.co.kr</a:t>
            </a:r>
            <a:endParaRPr lang="ko-KR" altLang="en-US" sz="800">
              <a:solidFill>
                <a:schemeClr val="bg1">
                  <a:lumMod val="65000"/>
                </a:schemeClr>
              </a:solidFill>
              <a:latin typeface="-윤고딕320" panose="02030504000101010101" pitchFamily="18" charset="-127"/>
              <a:ea typeface="-윤고딕320" panose="02030504000101010101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4359" y="9582713"/>
            <a:ext cx="1005338" cy="26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52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33039" rtl="0" eaLnBrk="1" latinLnBrk="1" hangingPunct="1">
        <a:lnSpc>
          <a:spcPct val="90000"/>
        </a:lnSpc>
        <a:spcBef>
          <a:spcPct val="0"/>
        </a:spcBef>
        <a:buNone/>
        <a:defRPr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60" indent="-158260" algn="l" defTabSz="633039" rtl="0" eaLnBrk="1" latinLnBrk="1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79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1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1" hangingPunct="1">
        <a:defRPr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66" y="485775"/>
            <a:ext cx="6854234" cy="419100"/>
          </a:xfrm>
          <a:prstGeom prst="rect">
            <a:avLst/>
          </a:prstGeom>
          <a:solidFill>
            <a:srgbClr val="0166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이등변 삼각형 2"/>
          <p:cNvSpPr/>
          <p:nvPr/>
        </p:nvSpPr>
        <p:spPr>
          <a:xfrm rot="5400000">
            <a:off x="371473" y="795339"/>
            <a:ext cx="195265" cy="233363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42331" y="514350"/>
            <a:ext cx="1469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mtClean="0">
                <a:solidFill>
                  <a:schemeClr val="bg1"/>
                </a:solidFill>
              </a:rPr>
              <a:t>Specifications</a:t>
            </a:r>
            <a:endParaRPr lang="ko-KR" altLang="en-US">
              <a:solidFill>
                <a:schemeClr val="bg1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592327"/>
              </p:ext>
            </p:extLst>
          </p:nvPr>
        </p:nvGraphicFramePr>
        <p:xfrm>
          <a:off x="130681" y="1009653"/>
          <a:ext cx="6581776" cy="8365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6200"/>
                <a:gridCol w="4955576"/>
              </a:tblGrid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 smtClean="0">
                          <a:latin typeface="+mn-ea"/>
                          <a:ea typeface="+mn-ea"/>
                        </a:rPr>
                        <a:t>이더넷</a:t>
                      </a:r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 인터페이스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8 </a:t>
                      </a:r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포트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, RJ45, 10Base-T, 100Base-TX, 1000Base-T, Auto-Negotiation, Auto-MDI-X</a:t>
                      </a:r>
                      <a:endParaRPr lang="ko-KR" altLang="en-US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관리 타입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비관리형 산업용 스위치 허브 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(Unmanaged Industrial Ethernet Switch Hub)</a:t>
                      </a:r>
                      <a:endParaRPr lang="ko-KR" altLang="en-US" sz="1000" smtClean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프레임 크기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9,216 Bytes </a:t>
                      </a:r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점보 프레임</a:t>
                      </a: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MAC </a:t>
                      </a:r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테이블 크기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2,000 addresses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QoS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8 priority queues</a:t>
                      </a:r>
                      <a:endParaRPr lang="ko-KR" altLang="en-US" sz="100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PROFINET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지원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동작 전원</a:t>
                      </a:r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24 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VAC</a:t>
                      </a:r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 50/60 Hz / 24 VDC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허용 전압 범위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12 ~ 28 VAC / 9 ~ 36 VDC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849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돌입 전류 제한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지원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, 16 A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극성 보호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지원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소비 전력 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(W)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24 VDC : 1.5 (Min) / 3.5 (Max), 24 VAC : 1.8 (Min) / 4.2 (Max)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smtClean="0">
                          <a:latin typeface="+mn-ea"/>
                          <a:ea typeface="+mn-ea"/>
                        </a:rPr>
                        <a:t>입력 전류 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(mA)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24 VDC : 60 (Min) / 145 (Max), 24 VAC : 120 (Min) / 290 (Max)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케이스보호규격 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IP30 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무게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295g 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동작온도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-40</a:t>
                      </a:r>
                      <a:r>
                        <a:rPr lang="en-US" altLang="ko-KR" sz="1000" kern="800" spc="-10" dirty="0" smtClean="0">
                          <a:latin typeface="+mn-ea"/>
                          <a:ea typeface="+mn-ea"/>
                        </a:rPr>
                        <a:t>℃</a:t>
                      </a:r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 ~ +70</a:t>
                      </a:r>
                      <a:r>
                        <a:rPr lang="en-US" altLang="ko-KR" sz="1000" kern="800" spc="-10" dirty="0" smtClean="0">
                          <a:latin typeface="+mn-ea"/>
                          <a:ea typeface="+mn-ea"/>
                        </a:rPr>
                        <a:t>℃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baseline="0" dirty="0" smtClean="0">
                          <a:latin typeface="+mn-ea"/>
                          <a:ea typeface="+mn-ea"/>
                        </a:rPr>
                        <a:t>보관온도 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-40</a:t>
                      </a:r>
                      <a:r>
                        <a:rPr lang="en-US" altLang="ko-KR" sz="1000" kern="800" spc="-10" smtClean="0">
                          <a:latin typeface="+mn-ea"/>
                          <a:ea typeface="+mn-ea"/>
                        </a:rPr>
                        <a:t>℃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 ~ +85</a:t>
                      </a:r>
                      <a:r>
                        <a:rPr lang="en-US" altLang="ko-KR" sz="1000" kern="800" spc="-10" smtClean="0">
                          <a:latin typeface="+mn-ea"/>
                          <a:ea typeface="+mn-ea"/>
                        </a:rPr>
                        <a:t>℃</a:t>
                      </a:r>
                      <a:endParaRPr lang="en-US" altLang="ko-KR" sz="10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동작습도 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0~95</a:t>
                      </a:r>
                      <a:r>
                        <a:rPr lang="en-US" altLang="ko-KR" sz="1000" smtClean="0">
                          <a:latin typeface="+mn-ea"/>
                          <a:ea typeface="+mn-ea"/>
                        </a:rPr>
                        <a:t>%</a:t>
                      </a:r>
                      <a:r>
                        <a:rPr lang="en-US" altLang="ko-KR" sz="1000" baseline="0" smtClean="0">
                          <a:latin typeface="+mn-ea"/>
                          <a:ea typeface="+mn-ea"/>
                        </a:rPr>
                        <a:t> (</a:t>
                      </a:r>
                      <a:r>
                        <a:rPr lang="en-US" altLang="ko-KR" sz="1000" baseline="0" dirty="0" smtClean="0">
                          <a:latin typeface="+mn-ea"/>
                          <a:ea typeface="+mn-ea"/>
                        </a:rPr>
                        <a:t>non-condensing)</a:t>
                      </a:r>
                      <a:endParaRPr lang="ko-KR" altLang="en-US" sz="100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인증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latin typeface="+mn-ea"/>
                          <a:ea typeface="+mn-ea"/>
                        </a:rPr>
                        <a:t>KC, CE, DIN EN 60950-1, Listed UL 61010 (US/CA)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크기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kern="12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Width : 22.5 / Height : 145 / Depth : 77.4 </a:t>
                      </a:r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mm </a:t>
                      </a:r>
                      <a:endParaRPr lang="ko-KR" altLang="en-US" sz="100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6E773"/>
                    </a:solidFill>
                  </a:tcPr>
                </a:tc>
              </a:tr>
              <a:tr h="4147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품질보증기간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</a:t>
                      </a:r>
                      <a:r>
                        <a:rPr lang="ko-KR" altLang="en-US" sz="1000" kern="120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년</a:t>
                      </a:r>
                      <a:endParaRPr lang="ko-KR" altLang="en-US" sz="1000" kern="120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00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4용지_테마1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용지_테마1" id="{6D42B8D8-B042-4D53-810F-036777604E0C}" vid="{25CCF93D-6216-42D6-9B33-78E9FECD793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3542</TotalTime>
  <Words>193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-윤고딕320</vt:lpstr>
      <vt:lpstr>Arial</vt:lpstr>
      <vt:lpstr>Calibri</vt:lpstr>
      <vt:lpstr>Calibri Light</vt:lpstr>
      <vt:lpstr>A4용지_테마1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57920_rule.box_digital_SpecSheet_Kor</dc:title>
  <dc:creator>robert</dc:creator>
  <cp:lastModifiedBy>Robert</cp:lastModifiedBy>
  <cp:revision>223</cp:revision>
  <cp:lastPrinted>2020-06-04T09:21:11Z</cp:lastPrinted>
  <dcterms:created xsi:type="dcterms:W3CDTF">2019-04-09T09:33:12Z</dcterms:created>
  <dcterms:modified xsi:type="dcterms:W3CDTF">2023-02-20T09:02:41Z</dcterms:modified>
</cp:coreProperties>
</file>